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59" r:id="rId5"/>
    <p:sldId id="273" r:id="rId6"/>
    <p:sldId id="266" r:id="rId7"/>
    <p:sldId id="274" r:id="rId8"/>
    <p:sldId id="267" r:id="rId9"/>
    <p:sldId id="271" r:id="rId10"/>
    <p:sldId id="272" r:id="rId11"/>
    <p:sldId id="277" r:id="rId12"/>
    <p:sldId id="268" r:id="rId13"/>
    <p:sldId id="278" r:id="rId14"/>
    <p:sldId id="269" r:id="rId15"/>
    <p:sldId id="270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0"/>
    <p:restoredTop sz="95897"/>
  </p:normalViewPr>
  <p:slideViewPr>
    <p:cSldViewPr snapToGrid="0">
      <p:cViewPr varScale="1">
        <p:scale>
          <a:sx n="114" d="100"/>
          <a:sy n="114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B4442-699C-1E40-A2A8-A23759314B76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EFA08-4B04-C047-B8E7-5E85EE571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282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DDD0-9BEE-4DF6-BFC5-DBA82716B4A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97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DDD0-9BEE-4DF6-BFC5-DBA82716B4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2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DDD0-9BEE-4DF6-BFC5-DBA82716B4A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64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DDD0-9BEE-4DF6-BFC5-DBA82716B4A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18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DDD0-9BEE-4DF6-BFC5-DBA82716B4A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79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7CA13-BDF2-EF46-8B44-E32445A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59D472-8EC6-DD15-7BD2-ED3F6DFF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FA24AE-61F6-A2BE-8125-3DC60E38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2536F8-AB40-4BD5-397C-0E4A3FB8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AAE39D-80D4-2C1D-C950-ACE4AB9E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938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C85980-73CB-2BDB-87B4-8AD04082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E08C2E-D4CD-2B07-87C1-A5494A035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8F40CA-0003-8A03-9ADE-84BD013C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8E75E3-66DA-F61E-36D2-E8483F54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97240-DAB5-6472-D1E4-FA5639EB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632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8409832-9055-9A6C-9EBA-CDF22FCC8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17977B-23EA-C209-E33E-7E7A49304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E9625A-AADF-A51F-93B9-62A61D57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471DE9-9762-EF9F-1CCC-801E1197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98F9A8-C72A-FD37-317A-3FCDECFE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262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DAC68B-ADE4-3FBC-74B0-C04892D4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987CA-6613-41BD-5E84-8B7A30E9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F72924-B5B9-A452-08ED-2B5A7F15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2EB65C-AD4B-1434-D23B-43C2768E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A066D8-58D1-4D88-C1B5-CC43E7CF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423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3A4C0-6B8B-ADDB-5DA8-DC193ED3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AA918C-1AD7-47D2-0E52-0C09CD519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25B45-9553-3226-D610-32334ED4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47425-6D45-00C8-D416-4B558ADB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28C1E2-46CB-3E1D-21BA-A56861A9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412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77E3B-DA87-D43B-D2C1-1FF244FA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18E40C-DEBF-022B-693A-524D9A612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8E94EF-8026-B7BC-0D3F-210523710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70710E-7796-5EA7-E44E-2BFBA18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408226-FA6C-BC0B-9C56-525D8D92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649666-F712-14B6-E64D-AAA6D58B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928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8D4C03-C1CA-AB56-EE0A-3B6D25AC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CA7A6E-F45D-4451-8057-C7D027316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74C884-A9B2-37FB-78D9-FDC850EB3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F064C4-3011-532B-3174-0B138F9A3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02FB96-84ED-551F-2344-A6764B828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C29E3A-190F-489B-E25E-6F84AC89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45A037-DA6F-C423-C1A3-03828936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4C9FC4-DCD1-7D0E-B432-19D7B04D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202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F95336-6716-DB50-CE84-8C772F83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225B8F-BCC3-5FA4-2814-554D343F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722F05-7CB7-4B9E-BDD0-81573824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83DDE4-1C05-2EC7-C8C0-2501B514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835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721D26-E2A9-9D42-CE40-79751682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CCB258-4CBC-238F-97AF-8A54A3AD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1DA99A-4A01-40AA-6178-6C10A924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596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FE54A-7F93-B83E-23D4-7B9ED529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7346F8-7A60-A1A4-E41F-F8A3468B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D5B4F4-5BCE-9C65-6CF5-DCC699016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1B5B3C-1DD2-3B43-DE0B-7E7AA0BF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45544A-0CEA-9FAB-9B54-FD61C044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D4D4AE-8299-B5DA-E182-20898E8C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761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BD0E4B-918C-94EE-89A4-11132664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686697-0501-32D7-F531-A15ECBD21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835AF6-2221-E62C-8A2F-E7C3FB476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CCF35E-A4BF-2523-A3E7-93AA929F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5A5F38-52E5-D4A2-B1DE-EE147BD6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BD28E7-BB00-AE2A-99F0-96C7CD5E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308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744B34-7B09-97F3-5E4B-4D5C9034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5E4E13-EFA5-0170-EC1B-C855BC26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351B82-90F1-23CE-6530-C44CDA6C5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65E0E-E988-5B4A-B803-6EA52A180A38}" type="datetimeFigureOut">
              <a:rPr kumimoji="1" lang="zh-CN" altLang="en-US" smtClean="0"/>
              <a:t>2022/10/26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A0DCF0-E01A-2B76-0633-E1AC608ED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29777-46E7-2EA1-A90C-A16D57D13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C4FAF-AFF2-1C4E-8E16-8C60D93471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21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C6B4C9-3D14-56B5-3EA7-CF854FC82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1000"/>
          </a:blip>
          <a:srcRect b="7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91AFFA6-2A5D-FC31-6AA9-4FCF5D2347F0}"/>
              </a:ext>
            </a:extLst>
          </p:cNvPr>
          <p:cNvSpPr/>
          <p:nvPr/>
        </p:nvSpPr>
        <p:spPr>
          <a:xfrm>
            <a:off x="3307415" y="2239047"/>
            <a:ext cx="5577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CGED-8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方案分享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46E481A-81F8-10C9-EBC4-20884A6D56FA}"/>
              </a:ext>
            </a:extLst>
          </p:cNvPr>
          <p:cNvSpPr txBox="1"/>
          <p:nvPr/>
        </p:nvSpPr>
        <p:spPr>
          <a:xfrm>
            <a:off x="6901732" y="4241120"/>
            <a:ext cx="24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/>
              <a:t>2022</a:t>
            </a:r>
            <a:r>
              <a:rPr kumimoji="1" lang="zh-CN" altLang="en-US" dirty="0"/>
              <a:t>年</a:t>
            </a:r>
            <a:r>
              <a:rPr kumimoji="1" lang="en-US" altLang="zh-CN" dirty="0"/>
              <a:t>10</a:t>
            </a:r>
            <a:r>
              <a:rPr kumimoji="1" lang="zh-CN" altLang="en-US" dirty="0"/>
              <a:t>月</a:t>
            </a:r>
            <a:r>
              <a:rPr kumimoji="1" lang="en-US" altLang="zh-CN" dirty="0"/>
              <a:t>30</a:t>
            </a:r>
            <a:r>
              <a:rPr kumimoji="1"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7972494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9A6A22-2B37-B80C-FE03-64326E5C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8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Diamond 290">
            <a:extLst>
              <a:ext uri="{FF2B5EF4-FFF2-40B4-BE49-F238E27FC236}">
                <a16:creationId xmlns:a16="http://schemas.microsoft.com/office/drawing/2014/main" id="{0F65EF20-AB6F-4BDB-0E3A-D85362E7BE65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" name="Diamond 288">
            <a:extLst>
              <a:ext uri="{FF2B5EF4-FFF2-40B4-BE49-F238E27FC236}">
                <a16:creationId xmlns:a16="http://schemas.microsoft.com/office/drawing/2014/main" id="{F134FBD6-03E8-4569-0C74-F265107481AF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" name="TextBox 298">
            <a:extLst>
              <a:ext uri="{FF2B5EF4-FFF2-40B4-BE49-F238E27FC236}">
                <a16:creationId xmlns:a16="http://schemas.microsoft.com/office/drawing/2014/main" id="{893CB751-8D2A-153C-B4CF-20442E948930}"/>
              </a:ext>
            </a:extLst>
          </p:cNvPr>
          <p:cNvSpPr txBox="1"/>
          <p:nvPr/>
        </p:nvSpPr>
        <p:spPr>
          <a:xfrm>
            <a:off x="903613" y="625591"/>
            <a:ext cx="4821839" cy="29552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fontScale="92500" lnSpcReduction="20000"/>
          </a:bodyPr>
          <a:lstStyle/>
          <a:p>
            <a:r>
              <a:rPr lang="zh-CN" altLang="en-US" sz="2400" b="1" spc="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语病纠正模型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1B64DB-DED6-5FCD-FC07-F535185E7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499" y="743486"/>
            <a:ext cx="4659708" cy="312207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5624F11-8E95-9E0F-7949-C31F7FF18C60}"/>
              </a:ext>
            </a:extLst>
          </p:cNvPr>
          <p:cNvSpPr txBox="1"/>
          <p:nvPr/>
        </p:nvSpPr>
        <p:spPr>
          <a:xfrm>
            <a:off x="1094443" y="1656234"/>
            <a:ext cx="4484545" cy="171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训练策略：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1</a:t>
            </a:r>
            <a:r>
              <a:rPr kumimoji="1" lang="zh-CN" altLang="en-US" dirty="0"/>
              <a:t>）</a:t>
            </a:r>
            <a:r>
              <a:rPr kumimoji="1" lang="en-US" altLang="zh-CN" dirty="0"/>
              <a:t>Lang8</a:t>
            </a:r>
            <a:r>
              <a:rPr kumimoji="1" lang="zh-CN" altLang="en-US" dirty="0"/>
              <a:t>数据</a:t>
            </a:r>
            <a:r>
              <a:rPr kumimoji="1" lang="en-US" altLang="zh-CN" dirty="0"/>
              <a:t>+CGED</a:t>
            </a:r>
            <a:r>
              <a:rPr kumimoji="1" lang="zh-CN" altLang="en-US" dirty="0"/>
              <a:t>历年数据</a:t>
            </a:r>
            <a:r>
              <a:rPr kumimoji="1" lang="zh-CN" altLang="en-US" dirty="0">
                <a:solidFill>
                  <a:srgbClr val="FF0000"/>
                </a:solidFill>
              </a:rPr>
              <a:t>单步训练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/>
              <a:t>2</a:t>
            </a:r>
            <a:r>
              <a:rPr kumimoji="1" lang="zh-CN" altLang="en-US" dirty="0"/>
              <a:t>）</a:t>
            </a:r>
            <a:r>
              <a:rPr kumimoji="1" lang="en-US" altLang="zh-CN" dirty="0"/>
              <a:t>CGED</a:t>
            </a:r>
            <a:r>
              <a:rPr kumimoji="1" lang="zh-CN" altLang="en-US" dirty="0"/>
              <a:t>历年数据微调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 err="1"/>
              <a:t>Encoder+Decoder</a:t>
            </a:r>
            <a:r>
              <a:rPr kumimoji="1" lang="en-US" altLang="zh-CN" dirty="0"/>
              <a:t> -&gt; Bart-Chinese-Large</a:t>
            </a:r>
            <a:endParaRPr kumimoji="1"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CE4386-5ACC-EB1A-CE6E-6CBDBE749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892" y="4122776"/>
            <a:ext cx="7772400" cy="173348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F7A3CF5-154E-0FAB-8750-97C9A328EDE1}"/>
              </a:ext>
            </a:extLst>
          </p:cNvPr>
          <p:cNvSpPr/>
          <p:nvPr/>
        </p:nvSpPr>
        <p:spPr>
          <a:xfrm>
            <a:off x="1287892" y="4800036"/>
            <a:ext cx="7772400" cy="65172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178123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8E2FC6-2C6E-D5FE-5CE5-882CD2530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6000"/>
          </a:blip>
          <a:srcRect b="6610"/>
          <a:stretch/>
        </p:blipFill>
        <p:spPr>
          <a:xfrm rot="10800000">
            <a:off x="0" y="14286"/>
            <a:ext cx="12192000" cy="684371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675F3DB-46B7-0B3E-DA6B-6E90BC03272E}"/>
              </a:ext>
            </a:extLst>
          </p:cNvPr>
          <p:cNvGrpSpPr/>
          <p:nvPr/>
        </p:nvGrpSpPr>
        <p:grpSpPr>
          <a:xfrm>
            <a:off x="6317743" y="1035896"/>
            <a:ext cx="5529625" cy="5813138"/>
            <a:chOff x="6317743" y="1035896"/>
            <a:chExt cx="5529625" cy="5813138"/>
          </a:xfrm>
        </p:grpSpPr>
        <p:grpSp>
          <p:nvGrpSpPr>
            <p:cNvPr id="3" name="PA_组合 54"/>
            <p:cNvGrpSpPr/>
            <p:nvPr>
              <p:custDataLst>
                <p:tags r:id="rId1"/>
              </p:custDataLst>
            </p:nvPr>
          </p:nvGrpSpPr>
          <p:grpSpPr>
            <a:xfrm>
              <a:off x="6317743" y="1035896"/>
              <a:ext cx="5529625" cy="5813138"/>
              <a:chOff x="6230840" y="1044862"/>
              <a:chExt cx="5529625" cy="5813138"/>
            </a:xfrm>
          </p:grpSpPr>
          <p:sp>
            <p:nvSpPr>
              <p:cNvPr id="2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0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9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: Shape 226"/>
                <p:cNvSpPr>
                  <a:spLocks/>
                </p:cNvSpPr>
                <p:nvPr/>
              </p:nvSpPr>
              <p:spPr bwMode="auto">
                <a:xfrm>
                  <a:off x="5333889" y="166095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: Shape 227"/>
                <p:cNvSpPr>
                  <a:spLocks/>
                </p:cNvSpPr>
                <p:nvPr/>
              </p:nvSpPr>
              <p:spPr bwMode="auto">
                <a:xfrm>
                  <a:off x="5306930" y="1801879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Oval 236"/>
                <p:cNvSpPr>
                  <a:spLocks/>
                </p:cNvSpPr>
                <p:nvPr/>
              </p:nvSpPr>
              <p:spPr bwMode="auto">
                <a:xfrm>
                  <a:off x="4746916" y="3312813"/>
                  <a:ext cx="61271" cy="6127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: Shape 237"/>
                <p:cNvSpPr>
                  <a:spLocks/>
                </p:cNvSpPr>
                <p:nvPr/>
              </p:nvSpPr>
              <p:spPr bwMode="auto">
                <a:xfrm>
                  <a:off x="4507961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30 h 30"/>
                    <a:gd name="T2" fmla="*/ 30 w 30"/>
                    <a:gd name="T3" fmla="*/ 15 h 30"/>
                    <a:gd name="T4" fmla="*/ 15 w 30"/>
                    <a:gd name="T5" fmla="*/ 0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30 h 30"/>
                    <a:gd name="T14" fmla="*/ 15 w 30"/>
                    <a:gd name="T15" fmla="*/ 0 h 30"/>
                    <a:gd name="T16" fmla="*/ 0 w 30"/>
                    <a:gd name="T17" fmla="*/ 15 h 30"/>
                    <a:gd name="T18" fmla="*/ 15 w 30"/>
                    <a:gd name="T19" fmla="*/ 30 h 30"/>
                    <a:gd name="T20" fmla="*/ 15 w 30"/>
                    <a:gd name="T21" fmla="*/ 30 h 30"/>
                    <a:gd name="T22" fmla="*/ 15 w 30"/>
                    <a:gd name="T23" fmla="*/ 23 h 30"/>
                    <a:gd name="T24" fmla="*/ 15 w 30"/>
                    <a:gd name="T25" fmla="*/ 23 h 30"/>
                    <a:gd name="T26" fmla="*/ 15 w 30"/>
                    <a:gd name="T27" fmla="*/ 23 h 30"/>
                    <a:gd name="T28" fmla="*/ 7 w 30"/>
                    <a:gd name="T29" fmla="*/ 15 h 30"/>
                    <a:gd name="T30" fmla="*/ 15 w 30"/>
                    <a:gd name="T31" fmla="*/ 7 h 30"/>
                    <a:gd name="T32" fmla="*/ 15 w 30"/>
                    <a:gd name="T33" fmla="*/ 7 h 30"/>
                    <a:gd name="T34" fmla="*/ 15 w 30"/>
                    <a:gd name="T3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lnTo>
                        <a:pt x="15" y="30"/>
                      </a:lnTo>
                      <a:close/>
                      <a:moveTo>
                        <a:pt x="15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: Shape 238"/>
                <p:cNvSpPr>
                  <a:spLocks/>
                </p:cNvSpPr>
                <p:nvPr/>
              </p:nvSpPr>
              <p:spPr bwMode="auto">
                <a:xfrm>
                  <a:off x="4494481" y="3462313"/>
                  <a:ext cx="159304" cy="57594"/>
                </a:xfrm>
                <a:custGeom>
                  <a:avLst/>
                  <a:gdLst>
                    <a:gd name="T0" fmla="*/ 3 w 36"/>
                    <a:gd name="T1" fmla="*/ 13 h 13"/>
                    <a:gd name="T2" fmla="*/ 5 w 36"/>
                    <a:gd name="T3" fmla="*/ 12 h 13"/>
                    <a:gd name="T4" fmla="*/ 18 w 36"/>
                    <a:gd name="T5" fmla="*/ 4 h 13"/>
                    <a:gd name="T6" fmla="*/ 31 w 36"/>
                    <a:gd name="T7" fmla="*/ 12 h 13"/>
                    <a:gd name="T8" fmla="*/ 35 w 36"/>
                    <a:gd name="T9" fmla="*/ 12 h 13"/>
                    <a:gd name="T10" fmla="*/ 35 w 36"/>
                    <a:gd name="T11" fmla="*/ 9 h 13"/>
                    <a:gd name="T12" fmla="*/ 18 w 36"/>
                    <a:gd name="T13" fmla="*/ 0 h 13"/>
                    <a:gd name="T14" fmla="*/ 1 w 36"/>
                    <a:gd name="T15" fmla="*/ 9 h 13"/>
                    <a:gd name="T16" fmla="*/ 1 w 36"/>
                    <a:gd name="T17" fmla="*/ 12 h 13"/>
                    <a:gd name="T18" fmla="*/ 3 w 36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3" y="13"/>
                      </a:move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8" y="7"/>
                        <a:pt x="13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4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ubicBezTo>
                        <a:pt x="11" y="0"/>
                        <a:pt x="5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: Shape 239"/>
                <p:cNvSpPr>
                  <a:spLocks/>
                </p:cNvSpPr>
                <p:nvPr/>
              </p:nvSpPr>
              <p:spPr bwMode="auto">
                <a:xfrm>
                  <a:off x="4750592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0 h 30"/>
                    <a:gd name="T2" fmla="*/ 15 w 30"/>
                    <a:gd name="T3" fmla="*/ 0 h 30"/>
                    <a:gd name="T4" fmla="*/ 15 w 30"/>
                    <a:gd name="T5" fmla="*/ 7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23 h 30"/>
                    <a:gd name="T14" fmla="*/ 15 w 30"/>
                    <a:gd name="T15" fmla="*/ 23 h 30"/>
                    <a:gd name="T16" fmla="*/ 15 w 30"/>
                    <a:gd name="T17" fmla="*/ 30 h 30"/>
                    <a:gd name="T18" fmla="*/ 15 w 30"/>
                    <a:gd name="T19" fmla="*/ 30 h 30"/>
                    <a:gd name="T20" fmla="*/ 30 w 30"/>
                    <a:gd name="T21" fmla="*/ 15 h 30"/>
                    <a:gd name="T22" fmla="*/ 15 w 30"/>
                    <a:gd name="T23" fmla="*/ 0 h 30"/>
                    <a:gd name="T24" fmla="*/ 15 w 30"/>
                    <a:gd name="T25" fmla="*/ 0 h 30"/>
                    <a:gd name="T26" fmla="*/ 0 w 30"/>
                    <a:gd name="T27" fmla="*/ 15 h 30"/>
                    <a:gd name="T28" fmla="*/ 15 w 30"/>
                    <a:gd name="T29" fmla="*/ 30 h 30"/>
                    <a:gd name="T30" fmla="*/ 15 w 30"/>
                    <a:gd name="T31" fmla="*/ 23 h 30"/>
                    <a:gd name="T32" fmla="*/ 7 w 30"/>
                    <a:gd name="T33" fmla="*/ 15 h 30"/>
                    <a:gd name="T34" fmla="*/ 15 w 30"/>
                    <a:gd name="T35" fmla="*/ 7 h 30"/>
                    <a:gd name="T36" fmla="*/ 15 w 30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" h="30"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lose/>
                      <a:moveTo>
                        <a:pt x="15" y="0"/>
                      </a:move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: Shape 240"/>
                <p:cNvSpPr>
                  <a:spLocks/>
                </p:cNvSpPr>
                <p:nvPr/>
              </p:nvSpPr>
              <p:spPr bwMode="auto">
                <a:xfrm>
                  <a:off x="4737113" y="346231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: Shape 241"/>
                <p:cNvSpPr>
                  <a:spLocks/>
                </p:cNvSpPr>
                <p:nvPr/>
              </p:nvSpPr>
              <p:spPr bwMode="auto">
                <a:xfrm>
                  <a:off x="4618248" y="3348350"/>
                  <a:ext cx="234054" cy="273267"/>
                </a:xfrm>
                <a:custGeom>
                  <a:avLst/>
                  <a:gdLst>
                    <a:gd name="T0" fmla="*/ 36 w 53"/>
                    <a:gd name="T1" fmla="*/ 22 h 62"/>
                    <a:gd name="T2" fmla="*/ 37 w 53"/>
                    <a:gd name="T3" fmla="*/ 23 h 62"/>
                    <a:gd name="T4" fmla="*/ 51 w 53"/>
                    <a:gd name="T5" fmla="*/ 17 h 62"/>
                    <a:gd name="T6" fmla="*/ 53 w 53"/>
                    <a:gd name="T7" fmla="*/ 12 h 62"/>
                    <a:gd name="T8" fmla="*/ 48 w 53"/>
                    <a:gd name="T9" fmla="*/ 11 h 62"/>
                    <a:gd name="T10" fmla="*/ 39 w 53"/>
                    <a:gd name="T11" fmla="*/ 15 h 62"/>
                    <a:gd name="T12" fmla="*/ 38 w 53"/>
                    <a:gd name="T13" fmla="*/ 15 h 62"/>
                    <a:gd name="T14" fmla="*/ 23 w 53"/>
                    <a:gd name="T15" fmla="*/ 0 h 62"/>
                    <a:gd name="T16" fmla="*/ 21 w 53"/>
                    <a:gd name="T17" fmla="*/ 0 h 62"/>
                    <a:gd name="T18" fmla="*/ 0 w 53"/>
                    <a:gd name="T19" fmla="*/ 21 h 62"/>
                    <a:gd name="T20" fmla="*/ 0 w 53"/>
                    <a:gd name="T21" fmla="*/ 22 h 62"/>
                    <a:gd name="T22" fmla="*/ 15 w 53"/>
                    <a:gd name="T23" fmla="*/ 35 h 62"/>
                    <a:gd name="T24" fmla="*/ 15 w 53"/>
                    <a:gd name="T25" fmla="*/ 36 h 62"/>
                    <a:gd name="T26" fmla="*/ 8 w 53"/>
                    <a:gd name="T27" fmla="*/ 52 h 62"/>
                    <a:gd name="T28" fmla="*/ 8 w 53"/>
                    <a:gd name="T29" fmla="*/ 54 h 62"/>
                    <a:gd name="T30" fmla="*/ 13 w 53"/>
                    <a:gd name="T31" fmla="*/ 60 h 62"/>
                    <a:gd name="T32" fmla="*/ 16 w 53"/>
                    <a:gd name="T33" fmla="*/ 62 h 62"/>
                    <a:gd name="T34" fmla="*/ 19 w 53"/>
                    <a:gd name="T35" fmla="*/ 61 h 62"/>
                    <a:gd name="T36" fmla="*/ 20 w 53"/>
                    <a:gd name="T37" fmla="*/ 55 h 62"/>
                    <a:gd name="T38" fmla="*/ 18 w 53"/>
                    <a:gd name="T39" fmla="*/ 53 h 62"/>
                    <a:gd name="T40" fmla="*/ 18 w 53"/>
                    <a:gd name="T41" fmla="*/ 51 h 62"/>
                    <a:gd name="T42" fmla="*/ 25 w 53"/>
                    <a:gd name="T43" fmla="*/ 34 h 62"/>
                    <a:gd name="T44" fmla="*/ 25 w 53"/>
                    <a:gd name="T45" fmla="*/ 32 h 62"/>
                    <a:gd name="T46" fmla="*/ 17 w 53"/>
                    <a:gd name="T47" fmla="*/ 25 h 62"/>
                    <a:gd name="T48" fmla="*/ 17 w 53"/>
                    <a:gd name="T49" fmla="*/ 23 h 62"/>
                    <a:gd name="T50" fmla="*/ 26 w 53"/>
                    <a:gd name="T51" fmla="*/ 14 h 62"/>
                    <a:gd name="T52" fmla="*/ 27 w 53"/>
                    <a:gd name="T53" fmla="*/ 15 h 62"/>
                    <a:gd name="T54" fmla="*/ 36 w 53"/>
                    <a:gd name="T55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3" h="62">
                      <a:moveTo>
                        <a:pt x="36" y="22"/>
                      </a:moveTo>
                      <a:cubicBezTo>
                        <a:pt x="36" y="23"/>
                        <a:pt x="37" y="23"/>
                        <a:pt x="37" y="23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6"/>
                        <a:pt x="53" y="14"/>
                        <a:pt x="53" y="12"/>
                      </a:cubicBezTo>
                      <a:cubicBezTo>
                        <a:pt x="52" y="11"/>
                        <a:pt x="50" y="10"/>
                        <a:pt x="48" y="11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15"/>
                        <a:pt x="38" y="15"/>
                        <a:pt x="38" y="15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3" y="25"/>
                        <a:pt x="12" y="32"/>
                        <a:pt x="15" y="35"/>
                      </a:cubicBezTo>
                      <a:cubicBezTo>
                        <a:pt x="15" y="35"/>
                        <a:pt x="15" y="36"/>
                        <a:pt x="15" y="3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3"/>
                        <a:pt x="8" y="54"/>
                      </a:cubicBezTo>
                      <a:cubicBezTo>
                        <a:pt x="13" y="60"/>
                        <a:pt x="13" y="60"/>
                        <a:pt x="13" y="60"/>
                      </a:cubicBezTo>
                      <a:cubicBezTo>
                        <a:pt x="14" y="61"/>
                        <a:pt x="15" y="62"/>
                        <a:pt x="16" y="62"/>
                      </a:cubicBezTo>
                      <a:cubicBezTo>
                        <a:pt x="17" y="62"/>
                        <a:pt x="18" y="62"/>
                        <a:pt x="19" y="61"/>
                      </a:cubicBezTo>
                      <a:cubicBezTo>
                        <a:pt x="21" y="60"/>
                        <a:pt x="21" y="57"/>
                        <a:pt x="20" y="55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2"/>
                        <a:pt x="18" y="51"/>
                        <a:pt x="18" y="5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3"/>
                        <a:pt x="25" y="33"/>
                        <a:pt x="25" y="32"/>
                      </a:cubicBezTo>
                      <a:cubicBezTo>
                        <a:pt x="23" y="31"/>
                        <a:pt x="19" y="27"/>
                        <a:pt x="17" y="25"/>
                      </a:cubicBezTo>
                      <a:cubicBezTo>
                        <a:pt x="17" y="24"/>
                        <a:pt x="17" y="24"/>
                        <a:pt x="17" y="2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7" y="14"/>
                        <a:pt x="27" y="15"/>
                      </a:cubicBezTo>
                      <a:lnTo>
                        <a:pt x="36" y="2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: Shape 243"/>
                <p:cNvSpPr>
                  <a:spLocks/>
                </p:cNvSpPr>
                <p:nvPr/>
              </p:nvSpPr>
              <p:spPr bwMode="auto">
                <a:xfrm>
                  <a:off x="4097447" y="3582404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: Shape 244"/>
                <p:cNvSpPr>
                  <a:spLocks/>
                </p:cNvSpPr>
                <p:nvPr/>
              </p:nvSpPr>
              <p:spPr bwMode="auto">
                <a:xfrm>
                  <a:off x="3871972" y="3657154"/>
                  <a:ext cx="300226" cy="211996"/>
                </a:xfrm>
                <a:custGeom>
                  <a:avLst/>
                  <a:gdLst>
                    <a:gd name="T0" fmla="*/ 30 w 68"/>
                    <a:gd name="T1" fmla="*/ 34 h 48"/>
                    <a:gd name="T2" fmla="*/ 30 w 68"/>
                    <a:gd name="T3" fmla="*/ 35 h 48"/>
                    <a:gd name="T4" fmla="*/ 30 w 68"/>
                    <a:gd name="T5" fmla="*/ 37 h 48"/>
                    <a:gd name="T6" fmla="*/ 30 w 68"/>
                    <a:gd name="T7" fmla="*/ 44 h 48"/>
                    <a:gd name="T8" fmla="*/ 37 w 68"/>
                    <a:gd name="T9" fmla="*/ 48 h 48"/>
                    <a:gd name="T10" fmla="*/ 37 w 68"/>
                    <a:gd name="T11" fmla="*/ 37 h 48"/>
                    <a:gd name="T12" fmla="*/ 37 w 68"/>
                    <a:gd name="T13" fmla="*/ 35 h 48"/>
                    <a:gd name="T14" fmla="*/ 37 w 68"/>
                    <a:gd name="T15" fmla="*/ 34 h 48"/>
                    <a:gd name="T16" fmla="*/ 57 w 68"/>
                    <a:gd name="T17" fmla="*/ 12 h 48"/>
                    <a:gd name="T18" fmla="*/ 68 w 68"/>
                    <a:gd name="T19" fmla="*/ 0 h 48"/>
                    <a:gd name="T20" fmla="*/ 51 w 68"/>
                    <a:gd name="T21" fmla="*/ 0 h 48"/>
                    <a:gd name="T22" fmla="*/ 0 w 68"/>
                    <a:gd name="T23" fmla="*/ 0 h 48"/>
                    <a:gd name="T24" fmla="*/ 30 w 68"/>
                    <a:gd name="T25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" h="48">
                      <a:moveTo>
                        <a:pt x="30" y="34"/>
                      </a:move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3" y="45"/>
                        <a:pt x="35" y="47"/>
                        <a:pt x="37" y="4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: Shape 267"/>
                <p:cNvSpPr>
                  <a:spLocks/>
                </p:cNvSpPr>
                <p:nvPr/>
              </p:nvSpPr>
              <p:spPr bwMode="auto">
                <a:xfrm>
                  <a:off x="5735824" y="201019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: Shape 268"/>
                <p:cNvSpPr>
                  <a:spLocks/>
                </p:cNvSpPr>
                <p:nvPr/>
              </p:nvSpPr>
              <p:spPr bwMode="auto">
                <a:xfrm>
                  <a:off x="5708865" y="2142544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: Shape 269"/>
                <p:cNvSpPr>
                  <a:spLocks/>
                </p:cNvSpPr>
                <p:nvPr/>
              </p:nvSpPr>
              <p:spPr bwMode="auto">
                <a:xfrm>
                  <a:off x="4269005" y="1537190"/>
                  <a:ext cx="155627" cy="66172"/>
                </a:xfrm>
                <a:custGeom>
                  <a:avLst/>
                  <a:gdLst>
                    <a:gd name="T0" fmla="*/ 0 w 127"/>
                    <a:gd name="T1" fmla="*/ 29 h 54"/>
                    <a:gd name="T2" fmla="*/ 51 w 127"/>
                    <a:gd name="T3" fmla="*/ 54 h 54"/>
                    <a:gd name="T4" fmla="*/ 127 w 127"/>
                    <a:gd name="T5" fmla="*/ 54 h 54"/>
                    <a:gd name="T6" fmla="*/ 15 w 127"/>
                    <a:gd name="T7" fmla="*/ 0 h 54"/>
                    <a:gd name="T8" fmla="*/ 0 w 127"/>
                    <a:gd name="T9" fmla="*/ 2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54">
                      <a:moveTo>
                        <a:pt x="0" y="29"/>
                      </a:moveTo>
                      <a:lnTo>
                        <a:pt x="51" y="54"/>
                      </a:lnTo>
                      <a:lnTo>
                        <a:pt x="127" y="54"/>
                      </a:lnTo>
                      <a:lnTo>
                        <a:pt x="1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: Shape 270"/>
                <p:cNvSpPr>
                  <a:spLocks/>
                </p:cNvSpPr>
                <p:nvPr/>
              </p:nvSpPr>
              <p:spPr bwMode="auto">
                <a:xfrm>
                  <a:off x="4269005" y="1611940"/>
                  <a:ext cx="376202" cy="189939"/>
                </a:xfrm>
                <a:custGeom>
                  <a:avLst/>
                  <a:gdLst>
                    <a:gd name="T0" fmla="*/ 123 w 307"/>
                    <a:gd name="T1" fmla="*/ 155 h 155"/>
                    <a:gd name="T2" fmla="*/ 245 w 307"/>
                    <a:gd name="T3" fmla="*/ 155 h 155"/>
                    <a:gd name="T4" fmla="*/ 245 w 307"/>
                    <a:gd name="T5" fmla="*/ 123 h 155"/>
                    <a:gd name="T6" fmla="*/ 307 w 307"/>
                    <a:gd name="T7" fmla="*/ 123 h 155"/>
                    <a:gd name="T8" fmla="*/ 307 w 307"/>
                    <a:gd name="T9" fmla="*/ 33 h 155"/>
                    <a:gd name="T10" fmla="*/ 245 w 307"/>
                    <a:gd name="T11" fmla="*/ 33 h 155"/>
                    <a:gd name="T12" fmla="*/ 245 w 307"/>
                    <a:gd name="T13" fmla="*/ 0 h 155"/>
                    <a:gd name="T14" fmla="*/ 145 w 307"/>
                    <a:gd name="T15" fmla="*/ 0 h 155"/>
                    <a:gd name="T16" fmla="*/ 123 w 307"/>
                    <a:gd name="T17" fmla="*/ 0 h 155"/>
                    <a:gd name="T18" fmla="*/ 123 w 307"/>
                    <a:gd name="T19" fmla="*/ 62 h 155"/>
                    <a:gd name="T20" fmla="*/ 184 w 307"/>
                    <a:gd name="T21" fmla="*/ 62 h 155"/>
                    <a:gd name="T22" fmla="*/ 184 w 307"/>
                    <a:gd name="T23" fmla="*/ 94 h 155"/>
                    <a:gd name="T24" fmla="*/ 123 w 307"/>
                    <a:gd name="T25" fmla="*/ 94 h 155"/>
                    <a:gd name="T26" fmla="*/ 123 w 307"/>
                    <a:gd name="T27" fmla="*/ 155 h 155"/>
                    <a:gd name="T28" fmla="*/ 0 w 307"/>
                    <a:gd name="T29" fmla="*/ 155 h 155"/>
                    <a:gd name="T30" fmla="*/ 123 w 307"/>
                    <a:gd name="T31" fmla="*/ 155 h 155"/>
                    <a:gd name="T32" fmla="*/ 123 w 307"/>
                    <a:gd name="T33" fmla="*/ 94 h 155"/>
                    <a:gd name="T34" fmla="*/ 62 w 307"/>
                    <a:gd name="T35" fmla="*/ 94 h 155"/>
                    <a:gd name="T36" fmla="*/ 62 w 307"/>
                    <a:gd name="T37" fmla="*/ 62 h 155"/>
                    <a:gd name="T38" fmla="*/ 62 w 307"/>
                    <a:gd name="T39" fmla="*/ 62 h 155"/>
                    <a:gd name="T40" fmla="*/ 123 w 307"/>
                    <a:gd name="T41" fmla="*/ 62 h 155"/>
                    <a:gd name="T42" fmla="*/ 123 w 307"/>
                    <a:gd name="T43" fmla="*/ 0 h 155"/>
                    <a:gd name="T44" fmla="*/ 65 w 307"/>
                    <a:gd name="T45" fmla="*/ 0 h 155"/>
                    <a:gd name="T46" fmla="*/ 0 w 307"/>
                    <a:gd name="T47" fmla="*/ 0 h 155"/>
                    <a:gd name="T48" fmla="*/ 0 w 307"/>
                    <a:gd name="T49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7" h="155">
                      <a:moveTo>
                        <a:pt x="123" y="155"/>
                      </a:moveTo>
                      <a:lnTo>
                        <a:pt x="245" y="155"/>
                      </a:lnTo>
                      <a:lnTo>
                        <a:pt x="245" y="123"/>
                      </a:lnTo>
                      <a:lnTo>
                        <a:pt x="307" y="123"/>
                      </a:lnTo>
                      <a:lnTo>
                        <a:pt x="307" y="33"/>
                      </a:lnTo>
                      <a:lnTo>
                        <a:pt x="245" y="33"/>
                      </a:lnTo>
                      <a:lnTo>
                        <a:pt x="245" y="0"/>
                      </a:lnTo>
                      <a:lnTo>
                        <a:pt x="145" y="0"/>
                      </a:lnTo>
                      <a:lnTo>
                        <a:pt x="123" y="0"/>
                      </a:lnTo>
                      <a:lnTo>
                        <a:pt x="123" y="62"/>
                      </a:lnTo>
                      <a:lnTo>
                        <a:pt x="184" y="62"/>
                      </a:lnTo>
                      <a:lnTo>
                        <a:pt x="184" y="94"/>
                      </a:lnTo>
                      <a:lnTo>
                        <a:pt x="123" y="94"/>
                      </a:lnTo>
                      <a:lnTo>
                        <a:pt x="123" y="155"/>
                      </a:lnTo>
                      <a:close/>
                      <a:moveTo>
                        <a:pt x="0" y="155"/>
                      </a:moveTo>
                      <a:lnTo>
                        <a:pt x="123" y="155"/>
                      </a:lnTo>
                      <a:lnTo>
                        <a:pt x="123" y="94"/>
                      </a:lnTo>
                      <a:lnTo>
                        <a:pt x="62" y="94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123" y="62"/>
                      </a:lnTo>
                      <a:lnTo>
                        <a:pt x="123" y="0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: Shape 273"/>
                <p:cNvSpPr>
                  <a:spLocks/>
                </p:cNvSpPr>
                <p:nvPr/>
              </p:nvSpPr>
              <p:spPr bwMode="auto">
                <a:xfrm>
                  <a:off x="5369426" y="2200138"/>
                  <a:ext cx="269591" cy="136021"/>
                </a:xfrm>
                <a:custGeom>
                  <a:avLst/>
                  <a:gdLst>
                    <a:gd name="T0" fmla="*/ 53 w 61"/>
                    <a:gd name="T1" fmla="*/ 22 h 31"/>
                    <a:gd name="T2" fmla="*/ 61 w 61"/>
                    <a:gd name="T3" fmla="*/ 11 h 31"/>
                    <a:gd name="T4" fmla="*/ 53 w 61"/>
                    <a:gd name="T5" fmla="*/ 1 h 31"/>
                    <a:gd name="T6" fmla="*/ 53 w 61"/>
                    <a:gd name="T7" fmla="*/ 5 h 31"/>
                    <a:gd name="T8" fmla="*/ 57 w 61"/>
                    <a:gd name="T9" fmla="*/ 11 h 31"/>
                    <a:gd name="T10" fmla="*/ 53 w 61"/>
                    <a:gd name="T11" fmla="*/ 17 h 31"/>
                    <a:gd name="T12" fmla="*/ 53 w 61"/>
                    <a:gd name="T13" fmla="*/ 22 h 31"/>
                    <a:gd name="T14" fmla="*/ 26 w 61"/>
                    <a:gd name="T15" fmla="*/ 31 h 31"/>
                    <a:gd name="T16" fmla="*/ 46 w 61"/>
                    <a:gd name="T17" fmla="*/ 21 h 31"/>
                    <a:gd name="T18" fmla="*/ 51 w 61"/>
                    <a:gd name="T19" fmla="*/ 22 h 31"/>
                    <a:gd name="T20" fmla="*/ 53 w 61"/>
                    <a:gd name="T21" fmla="*/ 22 h 31"/>
                    <a:gd name="T22" fmla="*/ 53 w 61"/>
                    <a:gd name="T23" fmla="*/ 17 h 31"/>
                    <a:gd name="T24" fmla="*/ 51 w 61"/>
                    <a:gd name="T25" fmla="*/ 17 h 31"/>
                    <a:gd name="T26" fmla="*/ 49 w 61"/>
                    <a:gd name="T27" fmla="*/ 17 h 31"/>
                    <a:gd name="T28" fmla="*/ 52 w 61"/>
                    <a:gd name="T29" fmla="*/ 5 h 31"/>
                    <a:gd name="T30" fmla="*/ 52 w 61"/>
                    <a:gd name="T31" fmla="*/ 5 h 31"/>
                    <a:gd name="T32" fmla="*/ 52 w 61"/>
                    <a:gd name="T33" fmla="*/ 5 h 31"/>
                    <a:gd name="T34" fmla="*/ 53 w 61"/>
                    <a:gd name="T35" fmla="*/ 5 h 31"/>
                    <a:gd name="T36" fmla="*/ 53 w 61"/>
                    <a:gd name="T37" fmla="*/ 1 h 31"/>
                    <a:gd name="T38" fmla="*/ 51 w 61"/>
                    <a:gd name="T39" fmla="*/ 0 h 31"/>
                    <a:gd name="T40" fmla="*/ 51 w 61"/>
                    <a:gd name="T41" fmla="*/ 0 h 31"/>
                    <a:gd name="T42" fmla="*/ 1 w 61"/>
                    <a:gd name="T43" fmla="*/ 0 h 31"/>
                    <a:gd name="T44" fmla="*/ 0 w 61"/>
                    <a:gd name="T45" fmla="*/ 5 h 31"/>
                    <a:gd name="T46" fmla="*/ 26 w 61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1" h="31">
                      <a:moveTo>
                        <a:pt x="53" y="22"/>
                      </a:moveTo>
                      <a:cubicBezTo>
                        <a:pt x="58" y="21"/>
                        <a:pt x="61" y="16"/>
                        <a:pt x="61" y="11"/>
                      </a:cubicBezTo>
                      <a:cubicBezTo>
                        <a:pt x="61" y="6"/>
                        <a:pt x="58" y="1"/>
                        <a:pt x="53" y="1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5" y="6"/>
                        <a:pt x="57" y="8"/>
                        <a:pt x="57" y="11"/>
                      </a:cubicBezTo>
                      <a:cubicBezTo>
                        <a:pt x="57" y="14"/>
                        <a:pt x="55" y="16"/>
                        <a:pt x="53" y="17"/>
                      </a:cubicBezTo>
                      <a:lnTo>
                        <a:pt x="53" y="22"/>
                      </a:lnTo>
                      <a:close/>
                      <a:moveTo>
                        <a:pt x="26" y="31"/>
                      </a:moveTo>
                      <a:cubicBezTo>
                        <a:pt x="34" y="31"/>
                        <a:pt x="41" y="27"/>
                        <a:pt x="46" y="21"/>
                      </a:cubicBezTo>
                      <a:cubicBezTo>
                        <a:pt x="47" y="22"/>
                        <a:pt x="49" y="22"/>
                        <a:pt x="51" y="22"/>
                      </a:cubicBezTo>
                      <a:cubicBezTo>
                        <a:pt x="51" y="22"/>
                        <a:pt x="52" y="22"/>
                        <a:pt x="53" y="22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2" y="17"/>
                        <a:pt x="51" y="17"/>
                        <a:pt x="51" y="17"/>
                      </a:cubicBezTo>
                      <a:cubicBezTo>
                        <a:pt x="50" y="17"/>
                        <a:pt x="49" y="17"/>
                        <a:pt x="49" y="17"/>
                      </a:cubicBezTo>
                      <a:cubicBezTo>
                        <a:pt x="51" y="13"/>
                        <a:pt x="52" y="9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3" y="5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2" y="0"/>
                        <a:pt x="52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Rectangle 274"/>
                <p:cNvSpPr>
                  <a:spLocks/>
                </p:cNvSpPr>
                <p:nvPr/>
              </p:nvSpPr>
              <p:spPr bwMode="auto">
                <a:xfrm>
                  <a:off x="5369426" y="2345962"/>
                  <a:ext cx="247533" cy="22057"/>
                </a:xfrm>
                <a:prstGeom prst="rect">
                  <a:avLst/>
                </a:pr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: Shape 275"/>
                <p:cNvSpPr>
                  <a:spLocks/>
                </p:cNvSpPr>
                <p:nvPr/>
              </p:nvSpPr>
              <p:spPr bwMode="auto">
                <a:xfrm>
                  <a:off x="5427020" y="2080048"/>
                  <a:ext cx="44115" cy="115189"/>
                </a:xfrm>
                <a:custGeom>
                  <a:avLst/>
                  <a:gdLst>
                    <a:gd name="T0" fmla="*/ 3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6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3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3" y="19"/>
                      </a:moveTo>
                      <a:cubicBezTo>
                        <a:pt x="0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7" y="12"/>
                        <a:pt x="7" y="11"/>
                      </a:cubicBezTo>
                      <a:cubicBezTo>
                        <a:pt x="6" y="10"/>
                        <a:pt x="5" y="7"/>
                        <a:pt x="6" y="7"/>
                      </a:cubicBezTo>
                      <a:cubicBezTo>
                        <a:pt x="9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1" y="12"/>
                        <a:pt x="6" y="19"/>
                        <a:pt x="3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: Shape 276"/>
                <p:cNvSpPr>
                  <a:spLocks/>
                </p:cNvSpPr>
                <p:nvPr/>
              </p:nvSpPr>
              <p:spPr bwMode="auto">
                <a:xfrm>
                  <a:off x="5488291" y="2080048"/>
                  <a:ext cx="44115" cy="115189"/>
                </a:xfrm>
                <a:custGeom>
                  <a:avLst/>
                  <a:gdLst>
                    <a:gd name="T0" fmla="*/ 4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7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4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4" y="19"/>
                      </a:moveTo>
                      <a:cubicBezTo>
                        <a:pt x="1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8" y="12"/>
                        <a:pt x="7" y="11"/>
                      </a:cubicBezTo>
                      <a:cubicBezTo>
                        <a:pt x="6" y="10"/>
                        <a:pt x="5" y="7"/>
                        <a:pt x="7" y="7"/>
                      </a:cubicBezTo>
                      <a:cubicBezTo>
                        <a:pt x="10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2" y="12"/>
                        <a:pt x="6" y="19"/>
                        <a:pt x="4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: Shape 277"/>
                <p:cNvSpPr>
                  <a:spLocks/>
                </p:cNvSpPr>
                <p:nvPr/>
              </p:nvSpPr>
              <p:spPr bwMode="auto">
                <a:xfrm>
                  <a:off x="4794707" y="1638899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: Shape 278"/>
                <p:cNvSpPr>
                  <a:spLocks/>
                </p:cNvSpPr>
                <p:nvPr/>
              </p:nvSpPr>
              <p:spPr bwMode="auto">
                <a:xfrm>
                  <a:off x="4163620" y="3246641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: Shape 279"/>
                <p:cNvSpPr>
                  <a:spLocks/>
                </p:cNvSpPr>
                <p:nvPr/>
              </p:nvSpPr>
              <p:spPr bwMode="auto">
                <a:xfrm>
                  <a:off x="4335177" y="3428002"/>
                  <a:ext cx="71074" cy="69849"/>
                </a:xfrm>
                <a:custGeom>
                  <a:avLst/>
                  <a:gdLst>
                    <a:gd name="T0" fmla="*/ 47 w 58"/>
                    <a:gd name="T1" fmla="*/ 0 h 57"/>
                    <a:gd name="T2" fmla="*/ 0 w 58"/>
                    <a:gd name="T3" fmla="*/ 46 h 57"/>
                    <a:gd name="T4" fmla="*/ 11 w 58"/>
                    <a:gd name="T5" fmla="*/ 57 h 57"/>
                    <a:gd name="T6" fmla="*/ 58 w 58"/>
                    <a:gd name="T7" fmla="*/ 10 h 57"/>
                    <a:gd name="T8" fmla="*/ 47 w 58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7">
                      <a:moveTo>
                        <a:pt x="47" y="0"/>
                      </a:moveTo>
                      <a:lnTo>
                        <a:pt x="0" y="46"/>
                      </a:lnTo>
                      <a:lnTo>
                        <a:pt x="11" y="57"/>
                      </a:lnTo>
                      <a:lnTo>
                        <a:pt x="58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10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05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2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3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61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PA_组合 21"/>
            <p:cNvGrpSpPr/>
            <p:nvPr>
              <p:custDataLst>
                <p:tags r:id="rId2"/>
              </p:custDataLst>
            </p:nvPr>
          </p:nvGrpSpPr>
          <p:grpSpPr>
            <a:xfrm>
              <a:off x="8189952" y="3169126"/>
              <a:ext cx="1409700" cy="1005447"/>
              <a:chOff x="5069886" y="293530"/>
              <a:chExt cx="2052228" cy="1463723"/>
            </a:xfrm>
            <a:solidFill>
              <a:schemeClr val="bg1"/>
            </a:solidFill>
          </p:grpSpPr>
          <p:sp>
            <p:nvSpPr>
              <p:cNvPr id="27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4400" b="1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sp>
            <p:nvSpPr>
              <p:cNvPr id="28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CONTENT</a:t>
                </a:r>
              </a:p>
            </p:txBody>
          </p:sp>
        </p:grp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DE93B126-E42E-BFFB-3B63-47EF47D2EE53}"/>
              </a:ext>
            </a:extLst>
          </p:cNvPr>
          <p:cNvSpPr/>
          <p:nvPr/>
        </p:nvSpPr>
        <p:spPr>
          <a:xfrm>
            <a:off x="622849" y="3983685"/>
            <a:ext cx="3474720" cy="1028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E776AB6-15F9-D024-C0C5-EED8D0212C5B}"/>
              </a:ext>
            </a:extLst>
          </p:cNvPr>
          <p:cNvGrpSpPr/>
          <p:nvPr/>
        </p:nvGrpSpPr>
        <p:grpSpPr>
          <a:xfrm>
            <a:off x="763330" y="913383"/>
            <a:ext cx="5426223" cy="5091040"/>
            <a:chOff x="763330" y="913383"/>
            <a:chExt cx="5426223" cy="5091040"/>
          </a:xfrm>
        </p:grpSpPr>
        <p:sp>
          <p:nvSpPr>
            <p:cNvPr id="9" name="Diamond 286"/>
            <p:cNvSpPr/>
            <p:nvPr/>
          </p:nvSpPr>
          <p:spPr>
            <a:xfrm>
              <a:off x="763330" y="4120656"/>
              <a:ext cx="759736" cy="759736"/>
            </a:xfrm>
            <a:prstGeom prst="diamon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4">
                      <a:lumMod val="7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" name="TextBox 300"/>
            <p:cNvSpPr txBox="1"/>
            <p:nvPr/>
          </p:nvSpPr>
          <p:spPr>
            <a:xfrm>
              <a:off x="1332236" y="4356962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拼写纠错模型</a:t>
              </a:r>
            </a:p>
          </p:txBody>
        </p:sp>
        <p:sp>
          <p:nvSpPr>
            <p:cNvPr id="11" name="Diamond 288"/>
            <p:cNvSpPr/>
            <p:nvPr/>
          </p:nvSpPr>
          <p:spPr>
            <a:xfrm>
              <a:off x="763330" y="3051565"/>
              <a:ext cx="759736" cy="759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TextBox 298"/>
            <p:cNvSpPr txBox="1"/>
            <p:nvPr/>
          </p:nvSpPr>
          <p:spPr>
            <a:xfrm>
              <a:off x="1332236" y="3287871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语病纠正模型</a:t>
              </a:r>
            </a:p>
          </p:txBody>
        </p:sp>
        <p:sp>
          <p:nvSpPr>
            <p:cNvPr id="13" name="Diamond 290"/>
            <p:cNvSpPr/>
            <p:nvPr/>
          </p:nvSpPr>
          <p:spPr>
            <a:xfrm>
              <a:off x="763330" y="1982474"/>
              <a:ext cx="759736" cy="759736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9" name="TextBox 296"/>
            <p:cNvSpPr txBox="1"/>
            <p:nvPr/>
          </p:nvSpPr>
          <p:spPr>
            <a:xfrm>
              <a:off x="1332236" y="2210037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语病检测模型</a:t>
              </a:r>
            </a:p>
          </p:txBody>
        </p:sp>
        <p:sp>
          <p:nvSpPr>
            <p:cNvPr id="15" name="Diamond 292"/>
            <p:cNvSpPr/>
            <p:nvPr/>
          </p:nvSpPr>
          <p:spPr>
            <a:xfrm>
              <a:off x="763332" y="913383"/>
              <a:ext cx="759736" cy="75973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TextBox 294"/>
            <p:cNvSpPr txBox="1"/>
            <p:nvPr/>
          </p:nvSpPr>
          <p:spPr>
            <a:xfrm>
              <a:off x="1332236" y="1145486"/>
              <a:ext cx="4821839" cy="29552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比赛背景</a:t>
              </a:r>
            </a:p>
          </p:txBody>
        </p:sp>
        <p:sp>
          <p:nvSpPr>
            <p:cNvPr id="4" name="Diamond 286">
              <a:extLst>
                <a:ext uri="{FF2B5EF4-FFF2-40B4-BE49-F238E27FC236}">
                  <a16:creationId xmlns:a16="http://schemas.microsoft.com/office/drawing/2014/main" id="{48D9CB0D-834D-65AE-8D29-BA3BD4FECB12}"/>
                </a:ext>
              </a:extLst>
            </p:cNvPr>
            <p:cNvSpPr/>
            <p:nvPr/>
          </p:nvSpPr>
          <p:spPr>
            <a:xfrm>
              <a:off x="798808" y="5244687"/>
              <a:ext cx="759736" cy="75973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7" name="TextBox 300">
              <a:extLst>
                <a:ext uri="{FF2B5EF4-FFF2-40B4-BE49-F238E27FC236}">
                  <a16:creationId xmlns:a16="http://schemas.microsoft.com/office/drawing/2014/main" id="{9BC454C5-5F72-79F0-CDB7-EF9829063635}"/>
                </a:ext>
              </a:extLst>
            </p:cNvPr>
            <p:cNvSpPr txBox="1"/>
            <p:nvPr/>
          </p:nvSpPr>
          <p:spPr>
            <a:xfrm>
              <a:off x="1367714" y="5480993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融合策略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6973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9A6A22-2B37-B80C-FE03-64326E5C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8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Diamond 290">
            <a:extLst>
              <a:ext uri="{FF2B5EF4-FFF2-40B4-BE49-F238E27FC236}">
                <a16:creationId xmlns:a16="http://schemas.microsoft.com/office/drawing/2014/main" id="{0F65EF20-AB6F-4BDB-0E3A-D85362E7BE65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" name="Diamond 288">
            <a:extLst>
              <a:ext uri="{FF2B5EF4-FFF2-40B4-BE49-F238E27FC236}">
                <a16:creationId xmlns:a16="http://schemas.microsoft.com/office/drawing/2014/main" id="{F134FBD6-03E8-4569-0C74-F265107481AF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" name="Diamond 286">
            <a:extLst>
              <a:ext uri="{FF2B5EF4-FFF2-40B4-BE49-F238E27FC236}">
                <a16:creationId xmlns:a16="http://schemas.microsoft.com/office/drawing/2014/main" id="{7357D020-37BE-293B-1276-2D816EB79A42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" name="TextBox 300">
            <a:extLst>
              <a:ext uri="{FF2B5EF4-FFF2-40B4-BE49-F238E27FC236}">
                <a16:creationId xmlns:a16="http://schemas.microsoft.com/office/drawing/2014/main" id="{24D80DCC-0982-40D4-0937-F4C307D44D00}"/>
              </a:ext>
            </a:extLst>
          </p:cNvPr>
          <p:cNvSpPr txBox="1"/>
          <p:nvPr/>
        </p:nvSpPr>
        <p:spPr>
          <a:xfrm>
            <a:off x="903613" y="625591"/>
            <a:ext cx="4821839" cy="29552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2400" b="1" spc="600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拼写纠错模型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B647D58-412E-74D5-0AD9-342E6971B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065" y="1715879"/>
            <a:ext cx="2433928" cy="311133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5BC0DB6-841B-6710-9D62-A7407E2EDDF8}"/>
              </a:ext>
            </a:extLst>
          </p:cNvPr>
          <p:cNvSpPr txBox="1"/>
          <p:nvPr/>
        </p:nvSpPr>
        <p:spPr>
          <a:xfrm>
            <a:off x="1004656" y="1022044"/>
            <a:ext cx="5168348" cy="550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effectLst/>
                <a:latin typeface="gbsnu8f"/>
              </a:rPr>
              <a:t>1</a:t>
            </a:r>
            <a:r>
              <a:rPr lang="zh-CN" altLang="en-US" sz="1800" dirty="0">
                <a:effectLst/>
                <a:latin typeface="gbsnu8f"/>
              </a:rPr>
              <a:t>）近</a:t>
            </a:r>
            <a:r>
              <a:rPr lang="zh-CN" altLang="en-US" sz="1800" dirty="0">
                <a:effectLst/>
                <a:latin typeface="gbsnu5f"/>
              </a:rPr>
              <a:t>形</a:t>
            </a:r>
            <a:r>
              <a:rPr lang="zh-CN" altLang="en-US" sz="1800" dirty="0">
                <a:effectLst/>
                <a:latin typeface="gbsnu97"/>
              </a:rPr>
              <a:t>音</a:t>
            </a:r>
            <a:r>
              <a:rPr lang="zh-CN" altLang="en-US" sz="1800" dirty="0">
                <a:effectLst/>
                <a:latin typeface="gbsnu95"/>
              </a:rPr>
              <a:t>错</a:t>
            </a:r>
            <a:r>
              <a:rPr lang="zh-CN" altLang="en-US" sz="1800" dirty="0">
                <a:effectLst/>
                <a:latin typeface="gbsnu52"/>
              </a:rPr>
              <a:t>别</a:t>
            </a:r>
            <a:r>
              <a:rPr lang="zh-CN" altLang="en-US" sz="1800" dirty="0">
                <a:effectLst/>
                <a:latin typeface="gbsnu5b"/>
              </a:rPr>
              <a:t>字</a:t>
            </a:r>
            <a:r>
              <a:rPr lang="zh-CN" altLang="en-US" sz="1800" dirty="0">
                <a:effectLst/>
                <a:latin typeface="gbsnu6a"/>
              </a:rPr>
              <a:t>模</a:t>
            </a:r>
            <a:r>
              <a:rPr lang="zh-CN" altLang="en-US" sz="1800" dirty="0">
                <a:effectLst/>
                <a:latin typeface="gbsnu57"/>
              </a:rPr>
              <a:t>型：</a:t>
            </a:r>
            <a:endParaRPr lang="en-US" altLang="zh-CN" dirty="0">
              <a:latin typeface="gbsnu5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effectLst/>
                <a:latin typeface="gbsnu54"/>
              </a:rPr>
              <a:t>针对常见错别字、形近字、音近字的单字错误情况进行训练</a:t>
            </a:r>
            <a:endParaRPr lang="en-US" altLang="zh-CN" sz="1400" dirty="0">
              <a:effectLst/>
              <a:latin typeface="gbsnu54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effectLst/>
                <a:latin typeface="gbsnu8b"/>
              </a:rPr>
              <a:t>训</a:t>
            </a:r>
            <a:r>
              <a:rPr lang="zh-CN" altLang="en-US" sz="1600" dirty="0">
                <a:effectLst/>
                <a:latin typeface="gbsnu7e"/>
              </a:rPr>
              <a:t>练</a:t>
            </a:r>
            <a:r>
              <a:rPr lang="zh-CN" altLang="en-US" sz="1600" dirty="0">
                <a:effectLst/>
                <a:latin typeface="gbsnu58"/>
              </a:rPr>
              <a:t>增</a:t>
            </a:r>
            <a:r>
              <a:rPr lang="zh-CN" altLang="en-US" sz="1600" dirty="0">
                <a:effectLst/>
                <a:latin typeface="gbsnu5f"/>
              </a:rPr>
              <a:t>强</a:t>
            </a:r>
            <a:r>
              <a:rPr lang="zh-CN" altLang="en-US" sz="1600" dirty="0">
                <a:effectLst/>
                <a:latin typeface="gbsnu7b"/>
              </a:rPr>
              <a:t>策</a:t>
            </a:r>
            <a:r>
              <a:rPr lang="zh-CN" altLang="en-US" sz="1600" dirty="0">
                <a:effectLst/>
                <a:latin typeface="gbsnu75"/>
              </a:rPr>
              <a:t>略：</a:t>
            </a:r>
            <a:endParaRPr lang="en-US" altLang="zh-CN" sz="1600" dirty="0">
              <a:effectLst/>
              <a:latin typeface="gbsnu75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effectLst/>
                <a:latin typeface="gbsnu6b"/>
              </a:rPr>
              <a:t>每</a:t>
            </a:r>
            <a:r>
              <a:rPr lang="zh-CN" altLang="en-US" sz="1400" dirty="0">
                <a:effectLst/>
                <a:latin typeface="gbsnu4e"/>
              </a:rPr>
              <a:t>个</a:t>
            </a:r>
            <a:r>
              <a:rPr lang="en-US" altLang="zh-CN" sz="1400" dirty="0">
                <a:latin typeface="CMR10"/>
              </a:rPr>
              <a:t>epoch</a:t>
            </a:r>
            <a:r>
              <a:rPr lang="zh-CN" altLang="en-US" sz="1400" dirty="0">
                <a:effectLst/>
                <a:latin typeface="gbsnu4f"/>
              </a:rPr>
              <a:t>会</a:t>
            </a:r>
            <a:r>
              <a:rPr lang="zh-CN" altLang="en-US" sz="1400" dirty="0">
                <a:effectLst/>
                <a:latin typeface="gbsnu5c"/>
              </a:rPr>
              <a:t>将</a:t>
            </a:r>
            <a:r>
              <a:rPr lang="zh-CN" altLang="en-US" sz="1400" dirty="0">
                <a:effectLst/>
                <a:latin typeface="gbsnu62"/>
              </a:rPr>
              <a:t>所</a:t>
            </a:r>
            <a:r>
              <a:rPr lang="zh-CN" altLang="en-US" sz="1400" dirty="0">
                <a:effectLst/>
                <a:latin typeface="gbsnu67"/>
              </a:rPr>
              <a:t>有</a:t>
            </a:r>
            <a:r>
              <a:rPr lang="zh-CN" altLang="en-US" sz="1400" dirty="0">
                <a:effectLst/>
                <a:latin typeface="gbsnu65"/>
              </a:rPr>
              <a:t>数</a:t>
            </a:r>
            <a:r>
              <a:rPr lang="zh-CN" altLang="en-US" sz="1400" dirty="0">
                <a:effectLst/>
                <a:latin typeface="gbsnu63"/>
              </a:rPr>
              <a:t>据</a:t>
            </a:r>
            <a:r>
              <a:rPr lang="zh-CN" altLang="en-US" sz="1400" dirty="0">
                <a:effectLst/>
                <a:latin typeface="gbsnu76"/>
              </a:rPr>
              <a:t>的</a:t>
            </a:r>
            <a:r>
              <a:rPr lang="zh-CN" altLang="en-US" sz="1400" dirty="0">
                <a:effectLst/>
                <a:latin typeface="gbsnu95"/>
              </a:rPr>
              <a:t>错</a:t>
            </a:r>
            <a:r>
              <a:rPr lang="zh-CN" altLang="en-US" sz="1400" dirty="0">
                <a:effectLst/>
                <a:latin typeface="gbsnu8b"/>
              </a:rPr>
              <a:t>误</a:t>
            </a:r>
            <a:r>
              <a:rPr lang="zh-CN" altLang="en-US" sz="1400" dirty="0">
                <a:effectLst/>
                <a:latin typeface="gbsnu91"/>
              </a:rPr>
              <a:t>重</a:t>
            </a:r>
            <a:r>
              <a:rPr lang="zh-CN" altLang="en-US" sz="1400" dirty="0">
                <a:effectLst/>
                <a:latin typeface="gbsnu65"/>
              </a:rPr>
              <a:t>新</a:t>
            </a:r>
            <a:r>
              <a:rPr lang="zh-CN" altLang="en-US" sz="1400" dirty="0">
                <a:effectLst/>
                <a:latin typeface="gbsnu75"/>
              </a:rPr>
              <a:t>生</a:t>
            </a:r>
            <a:r>
              <a:rPr lang="zh-CN" altLang="en-US" sz="1400" dirty="0">
                <a:effectLst/>
                <a:latin typeface="gbsnu62"/>
              </a:rPr>
              <a:t>成</a:t>
            </a:r>
            <a:r>
              <a:rPr lang="zh-CN" altLang="en-US" sz="1400" dirty="0">
                <a:effectLst/>
                <a:latin typeface="gbsnu4e"/>
              </a:rPr>
              <a:t>一</a:t>
            </a:r>
            <a:r>
              <a:rPr lang="zh-CN" altLang="en-US" sz="1400" dirty="0">
                <a:effectLst/>
                <a:latin typeface="gbsnu6b"/>
              </a:rPr>
              <a:t>次</a:t>
            </a:r>
            <a:r>
              <a:rPr lang="zh-CN" altLang="en-US" sz="1400" dirty="0">
                <a:latin typeface="gbsnu30"/>
              </a:rPr>
              <a:t>，</a:t>
            </a:r>
            <a:r>
              <a:rPr lang="zh-CN" altLang="en-US" sz="1400" dirty="0">
                <a:effectLst/>
                <a:latin typeface="gbsnu75"/>
              </a:rPr>
              <a:t>生</a:t>
            </a:r>
            <a:r>
              <a:rPr lang="zh-CN" altLang="en-US" sz="1400" dirty="0">
                <a:effectLst/>
                <a:latin typeface="gbsnu62"/>
              </a:rPr>
              <a:t>成</a:t>
            </a:r>
            <a:r>
              <a:rPr lang="zh-CN" altLang="en-US" sz="1400" dirty="0">
                <a:effectLst/>
                <a:latin typeface="gbsnu7b"/>
              </a:rPr>
              <a:t>策</a:t>
            </a:r>
            <a:r>
              <a:rPr lang="zh-CN" altLang="en-US" sz="1400" dirty="0">
                <a:effectLst/>
                <a:latin typeface="gbsnu75"/>
              </a:rPr>
              <a:t>略</a:t>
            </a:r>
            <a:r>
              <a:rPr lang="zh-CN" altLang="en-US" sz="1400" dirty="0">
                <a:effectLst/>
                <a:latin typeface="gbsnu4e"/>
              </a:rPr>
              <a:t>为</a:t>
            </a:r>
            <a:r>
              <a:rPr lang="en-US" altLang="zh-CN" sz="1400" dirty="0">
                <a:effectLst/>
                <a:latin typeface="gbsnuff"/>
              </a:rPr>
              <a:t>:</a:t>
            </a:r>
            <a:r>
              <a:rPr lang="zh-CN" altLang="en-US" sz="1400" dirty="0">
                <a:effectLst/>
                <a:latin typeface="gbsnu59"/>
              </a:rPr>
              <a:t>如</a:t>
            </a:r>
            <a:r>
              <a:rPr lang="zh-CN" altLang="en-US" sz="1400" dirty="0">
                <a:effectLst/>
                <a:latin typeface="gbsnu67"/>
              </a:rPr>
              <a:t>果</a:t>
            </a:r>
            <a:r>
              <a:rPr lang="zh-CN" altLang="en-US" sz="1400" dirty="0">
                <a:effectLst/>
                <a:latin typeface="gbsnu6b"/>
              </a:rPr>
              <a:t>每</a:t>
            </a:r>
            <a:r>
              <a:rPr lang="zh-CN" altLang="en-US" sz="1400" dirty="0">
                <a:effectLst/>
                <a:latin typeface="gbsnu4e"/>
              </a:rPr>
              <a:t>个</a:t>
            </a:r>
            <a:r>
              <a:rPr lang="zh-CN" altLang="en-US" sz="1400" dirty="0">
                <a:effectLst/>
                <a:latin typeface="gbsnu53"/>
              </a:rPr>
              <a:t>句</a:t>
            </a:r>
            <a:r>
              <a:rPr lang="zh-CN" altLang="en-US" sz="1400" dirty="0">
                <a:effectLst/>
                <a:latin typeface="gbsnu5b"/>
              </a:rPr>
              <a:t>子</a:t>
            </a:r>
            <a:r>
              <a:rPr lang="zh-CN" altLang="en-US" sz="1400" dirty="0">
                <a:effectLst/>
                <a:latin typeface="gbsnu4e"/>
              </a:rPr>
              <a:t>中</a:t>
            </a:r>
            <a:r>
              <a:rPr lang="zh-CN" altLang="en-US" sz="1400" dirty="0">
                <a:effectLst/>
                <a:latin typeface="gbsnu54"/>
              </a:rPr>
              <a:t>含</a:t>
            </a:r>
            <a:r>
              <a:rPr lang="zh-CN" altLang="en-US" sz="1400" dirty="0">
                <a:effectLst/>
                <a:latin typeface="gbsnu67"/>
              </a:rPr>
              <a:t>有</a:t>
            </a:r>
            <a:r>
              <a:rPr lang="en-US" altLang="zh-CN" sz="1400" dirty="0">
                <a:effectLst/>
                <a:latin typeface="CMR10"/>
              </a:rPr>
              <a:t>n</a:t>
            </a:r>
            <a:r>
              <a:rPr lang="zh-CN" altLang="en-US" sz="1400" dirty="0">
                <a:effectLst/>
                <a:latin typeface="CMR10"/>
              </a:rPr>
              <a:t>个</a:t>
            </a:r>
            <a:r>
              <a:rPr lang="zh-CN" altLang="en-US" sz="1400" dirty="0">
                <a:effectLst/>
                <a:latin typeface="gbsnu4e"/>
              </a:rPr>
              <a:t>中</a:t>
            </a:r>
            <a:r>
              <a:rPr lang="zh-CN" altLang="en-US" sz="1400" dirty="0">
                <a:effectLst/>
                <a:latin typeface="gbsnu65"/>
              </a:rPr>
              <a:t>文</a:t>
            </a:r>
            <a:r>
              <a:rPr lang="zh-CN" altLang="en-US" sz="1400" dirty="0">
                <a:effectLst/>
                <a:latin typeface="gbsnu5b"/>
              </a:rPr>
              <a:t>字</a:t>
            </a:r>
            <a:r>
              <a:rPr lang="zh-CN" altLang="en-US" sz="1400" dirty="0">
                <a:effectLst/>
                <a:latin typeface="gbsnuff"/>
              </a:rPr>
              <a:t>，</a:t>
            </a:r>
            <a:r>
              <a:rPr lang="zh-CN" altLang="en-US" sz="1400" dirty="0">
                <a:effectLst/>
                <a:latin typeface="gbsnu52"/>
              </a:rPr>
              <a:t>则</a:t>
            </a:r>
            <a:r>
              <a:rPr lang="zh-CN" altLang="en-US" sz="1400" dirty="0">
                <a:effectLst/>
                <a:latin typeface="gbsnu75"/>
              </a:rPr>
              <a:t>生</a:t>
            </a:r>
            <a:r>
              <a:rPr lang="zh-CN" altLang="en-US" sz="1400" dirty="0">
                <a:effectLst/>
                <a:latin typeface="gbsnu62"/>
              </a:rPr>
              <a:t>成</a:t>
            </a:r>
            <a:r>
              <a:rPr lang="en-US" altLang="zh-CN" sz="1400" dirty="0">
                <a:latin typeface="CMR10"/>
              </a:rPr>
              <a:t>m</a:t>
            </a:r>
            <a:r>
              <a:rPr lang="zh-CN" altLang="en-US" sz="1400" dirty="0">
                <a:effectLst/>
                <a:latin typeface="gbsnu4e"/>
              </a:rPr>
              <a:t>个</a:t>
            </a:r>
            <a:r>
              <a:rPr lang="zh-CN" altLang="en-US" sz="1400" dirty="0">
                <a:effectLst/>
                <a:latin typeface="gbsnu95"/>
              </a:rPr>
              <a:t>错</a:t>
            </a:r>
            <a:r>
              <a:rPr lang="zh-CN" altLang="en-US" sz="1400" dirty="0">
                <a:effectLst/>
                <a:latin typeface="gbsnu52"/>
              </a:rPr>
              <a:t>别</a:t>
            </a:r>
            <a:r>
              <a:rPr lang="zh-CN" altLang="en-US" sz="1400" dirty="0">
                <a:effectLst/>
                <a:latin typeface="gbsnu5b"/>
              </a:rPr>
              <a:t>字，</a:t>
            </a:r>
            <a:r>
              <a:rPr lang="zh-CN" altLang="en-US" sz="1400" dirty="0">
                <a:effectLst/>
                <a:latin typeface="gbsnu51"/>
              </a:rPr>
              <a:t>其</a:t>
            </a:r>
            <a:r>
              <a:rPr lang="zh-CN" altLang="en-US" sz="1400" dirty="0">
                <a:effectLst/>
                <a:latin typeface="gbsnu4e"/>
              </a:rPr>
              <a:t>中</a:t>
            </a:r>
            <a:r>
              <a:rPr lang="zh-CN" altLang="en-US" sz="1400" dirty="0">
                <a:effectLst/>
                <a:latin typeface="gbsnu75"/>
              </a:rPr>
              <a:t>生</a:t>
            </a:r>
            <a:r>
              <a:rPr lang="zh-CN" altLang="en-US" sz="1400" dirty="0">
                <a:effectLst/>
                <a:latin typeface="gbsnu62"/>
              </a:rPr>
              <a:t>成</a:t>
            </a:r>
            <a:r>
              <a:rPr lang="zh-CN" altLang="en-US" sz="1400" dirty="0">
                <a:effectLst/>
                <a:latin typeface="gbsnu5e"/>
              </a:rPr>
              <a:t>常</a:t>
            </a:r>
            <a:r>
              <a:rPr lang="zh-CN" altLang="en-US" sz="1400" dirty="0">
                <a:effectLst/>
                <a:latin typeface="gbsnu89"/>
              </a:rPr>
              <a:t>见</a:t>
            </a:r>
            <a:r>
              <a:rPr lang="zh-CN" altLang="en-US" sz="1400" dirty="0">
                <a:effectLst/>
                <a:latin typeface="gbsnu95"/>
              </a:rPr>
              <a:t>错</a:t>
            </a:r>
            <a:r>
              <a:rPr lang="zh-CN" altLang="en-US" sz="1400" dirty="0">
                <a:effectLst/>
                <a:latin typeface="gbsnu52"/>
              </a:rPr>
              <a:t>别</a:t>
            </a:r>
            <a:r>
              <a:rPr lang="zh-CN" altLang="en-US" sz="1400" dirty="0">
                <a:effectLst/>
                <a:latin typeface="gbsnu5b"/>
              </a:rPr>
              <a:t>字</a:t>
            </a:r>
            <a:r>
              <a:rPr lang="zh-CN" altLang="en-US" sz="1400" dirty="0">
                <a:effectLst/>
                <a:latin typeface="gbsnu30"/>
              </a:rPr>
              <a:t>、</a:t>
            </a:r>
            <a:r>
              <a:rPr lang="zh-CN" altLang="en-US" sz="1400" dirty="0">
                <a:effectLst/>
                <a:latin typeface="gbsnu5f"/>
              </a:rPr>
              <a:t>形</a:t>
            </a:r>
            <a:r>
              <a:rPr lang="zh-CN" altLang="en-US" sz="1400" dirty="0">
                <a:effectLst/>
                <a:latin typeface="gbsnu8f"/>
              </a:rPr>
              <a:t>近</a:t>
            </a:r>
            <a:r>
              <a:rPr lang="zh-CN" altLang="en-US" sz="1400" dirty="0">
                <a:effectLst/>
                <a:latin typeface="gbsnu5b"/>
              </a:rPr>
              <a:t>字</a:t>
            </a:r>
            <a:r>
              <a:rPr lang="zh-CN" altLang="en-US" sz="1400" dirty="0">
                <a:effectLst/>
                <a:latin typeface="gbsnu95"/>
              </a:rPr>
              <a:t>错</a:t>
            </a:r>
            <a:r>
              <a:rPr lang="zh-CN" altLang="en-US" sz="1400" dirty="0">
                <a:effectLst/>
                <a:latin typeface="gbsnu52"/>
              </a:rPr>
              <a:t>别</a:t>
            </a:r>
            <a:r>
              <a:rPr lang="zh-CN" altLang="en-US" sz="1400" dirty="0">
                <a:effectLst/>
                <a:latin typeface="gbsnu5b"/>
              </a:rPr>
              <a:t>字</a:t>
            </a:r>
            <a:r>
              <a:rPr lang="zh-CN" altLang="en-US" sz="1400" dirty="0">
                <a:effectLst/>
                <a:latin typeface="gbsnu30"/>
              </a:rPr>
              <a:t>、</a:t>
            </a:r>
            <a:r>
              <a:rPr lang="zh-CN" altLang="en-US" sz="1400" dirty="0">
                <a:effectLst/>
                <a:latin typeface="gbsnu97"/>
              </a:rPr>
              <a:t>音</a:t>
            </a:r>
            <a:r>
              <a:rPr lang="zh-CN" altLang="en-US" sz="1400" dirty="0">
                <a:effectLst/>
                <a:latin typeface="gbsnu8f"/>
              </a:rPr>
              <a:t>近</a:t>
            </a:r>
            <a:r>
              <a:rPr lang="zh-CN" altLang="en-US" sz="1400" dirty="0">
                <a:effectLst/>
                <a:latin typeface="gbsnu5b"/>
              </a:rPr>
              <a:t>字</a:t>
            </a:r>
            <a:r>
              <a:rPr lang="zh-CN" altLang="en-US" sz="1400" dirty="0">
                <a:effectLst/>
                <a:latin typeface="gbsnu95"/>
              </a:rPr>
              <a:t>错</a:t>
            </a:r>
            <a:r>
              <a:rPr lang="zh-CN" altLang="en-US" sz="1400" dirty="0">
                <a:effectLst/>
                <a:latin typeface="gbsnu52"/>
              </a:rPr>
              <a:t>别</a:t>
            </a:r>
            <a:r>
              <a:rPr lang="zh-CN" altLang="en-US" sz="1400" dirty="0">
                <a:effectLst/>
                <a:latin typeface="gbsnu5b"/>
              </a:rPr>
              <a:t>字</a:t>
            </a:r>
            <a:r>
              <a:rPr lang="zh-CN" altLang="en-US" sz="1400" dirty="0">
                <a:effectLst/>
                <a:latin typeface="gbsnu69"/>
              </a:rPr>
              <a:t>概</a:t>
            </a:r>
            <a:r>
              <a:rPr lang="zh-CN" altLang="en-US" sz="1400" dirty="0">
                <a:effectLst/>
                <a:latin typeface="gbsnu73"/>
              </a:rPr>
              <a:t>率</a:t>
            </a:r>
            <a:r>
              <a:rPr lang="zh-CN" altLang="en-US" sz="1400" dirty="0">
                <a:effectLst/>
                <a:latin typeface="gbsnu52"/>
              </a:rPr>
              <a:t>分别</a:t>
            </a:r>
            <a:r>
              <a:rPr lang="zh-CN" altLang="en-US" sz="1400" dirty="0">
                <a:effectLst/>
                <a:latin typeface="gbsnu4e"/>
              </a:rPr>
              <a:t>为</a:t>
            </a:r>
            <a:r>
              <a:rPr lang="en-US" altLang="zh-CN" sz="1400" dirty="0">
                <a:effectLst/>
                <a:latin typeface="gbsnu4e"/>
              </a:rPr>
              <a:t>50%</a:t>
            </a:r>
            <a:r>
              <a:rPr lang="zh-CN" altLang="en-US" sz="1400" dirty="0">
                <a:latin typeface="gbsnuff"/>
              </a:rPr>
              <a:t>、</a:t>
            </a:r>
            <a:r>
              <a:rPr lang="en-US" altLang="zh-CN" sz="1400" dirty="0">
                <a:latin typeface="CMR10"/>
              </a:rPr>
              <a:t>15%</a:t>
            </a:r>
            <a:r>
              <a:rPr lang="zh-CN" altLang="en-US" sz="1400" dirty="0">
                <a:latin typeface="gbsnuff"/>
              </a:rPr>
              <a:t>、</a:t>
            </a:r>
            <a:r>
              <a:rPr lang="en-US" altLang="zh-CN" sz="1400" dirty="0">
                <a:latin typeface="gbsnuff"/>
              </a:rPr>
              <a:t>35%</a:t>
            </a:r>
            <a:r>
              <a:rPr lang="zh-CN" altLang="en-US" sz="1400" dirty="0">
                <a:effectLst/>
                <a:latin typeface="CMR10"/>
              </a:rPr>
              <a:t> 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endParaRPr lang="en-US" altLang="zh-CN" sz="1400" dirty="0">
              <a:effectLst/>
              <a:latin typeface="gbsnu5b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gbsnu54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effectLst/>
                <a:latin typeface="gbsnu75"/>
              </a:rPr>
              <a:t>2</a:t>
            </a:r>
            <a:r>
              <a:rPr lang="zh-CN" altLang="en-US" sz="1800" dirty="0">
                <a:effectLst/>
                <a:latin typeface="gbsnu75"/>
              </a:rPr>
              <a:t>）病</a:t>
            </a:r>
            <a:r>
              <a:rPr lang="zh-CN" altLang="en-US" sz="1800" dirty="0">
                <a:effectLst/>
                <a:latin typeface="gbsnu53"/>
              </a:rPr>
              <a:t>句</a:t>
            </a:r>
            <a:r>
              <a:rPr lang="zh-CN" altLang="en-US" sz="1800" dirty="0">
                <a:effectLst/>
                <a:latin typeface="gbsnu95"/>
              </a:rPr>
              <a:t>错</a:t>
            </a:r>
            <a:r>
              <a:rPr lang="zh-CN" altLang="en-US" sz="1800" dirty="0">
                <a:effectLst/>
                <a:latin typeface="gbsnu52"/>
              </a:rPr>
              <a:t>别</a:t>
            </a:r>
            <a:r>
              <a:rPr lang="zh-CN" altLang="en-US" sz="1800" dirty="0">
                <a:effectLst/>
                <a:latin typeface="gbsnu5b"/>
              </a:rPr>
              <a:t>字</a:t>
            </a:r>
            <a:r>
              <a:rPr lang="zh-CN" altLang="en-US" sz="1800" dirty="0">
                <a:effectLst/>
                <a:latin typeface="gbsnu6a"/>
              </a:rPr>
              <a:t>模</a:t>
            </a:r>
            <a:r>
              <a:rPr lang="zh-CN" altLang="en-US" sz="1800" dirty="0">
                <a:effectLst/>
                <a:latin typeface="gbsnu57"/>
              </a:rPr>
              <a:t>型：</a:t>
            </a:r>
            <a:endParaRPr lang="en-US" altLang="zh-CN" sz="1800" dirty="0">
              <a:effectLst/>
              <a:latin typeface="gbsnu57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/>
              <a:t>针对病句中的错别字情况，仅修正字符数</a:t>
            </a:r>
            <a:r>
              <a:rPr lang="en-US" altLang="zh-CN" sz="1400" dirty="0"/>
              <a:t>&lt;=</a:t>
            </a:r>
            <a:r>
              <a:rPr lang="zh-CN" altLang="en-US" sz="1400" dirty="0"/>
              <a:t>原字符数的情况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zh-CN" altLang="en-US" sz="1400" dirty="0">
                <a:effectLst/>
                <a:latin typeface="gbsnu5b"/>
              </a:rPr>
              <a:t> 构造数据策略：</a:t>
            </a:r>
            <a:endParaRPr lang="en-US" altLang="zh-CN" sz="1400" dirty="0">
              <a:effectLst/>
              <a:latin typeface="gbsnu5b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/>
              <a:t>采用</a:t>
            </a:r>
            <a:r>
              <a:rPr lang="en-US" altLang="zh-CN" sz="1400" dirty="0"/>
              <a:t>lang8</a:t>
            </a:r>
            <a:r>
              <a:rPr lang="zh-CN" altLang="en-US" sz="1400" dirty="0"/>
              <a:t>数据，仅使用</a:t>
            </a:r>
            <a:r>
              <a:rPr lang="en-US" altLang="zh-CN" sz="1400" dirty="0"/>
              <a:t>R</a:t>
            </a:r>
            <a:r>
              <a:rPr lang="zh-CN" altLang="en-US" sz="1400" dirty="0"/>
              <a:t>、</a:t>
            </a:r>
            <a:r>
              <a:rPr lang="en-US" altLang="zh-CN" sz="1400" dirty="0"/>
              <a:t>S</a:t>
            </a:r>
            <a:r>
              <a:rPr lang="zh-CN" altLang="en-US" sz="1400" dirty="0"/>
              <a:t>类型的错误数据，对于</a:t>
            </a:r>
            <a:r>
              <a:rPr lang="en-US" altLang="zh-CN" sz="1400" dirty="0"/>
              <a:t>R</a:t>
            </a:r>
            <a:r>
              <a:rPr lang="zh-CN" altLang="en-US" sz="1400" dirty="0"/>
              <a:t>类型，将纠正结果替换成</a:t>
            </a:r>
            <a:r>
              <a:rPr lang="en-US" altLang="zh-CN" sz="1400" dirty="0"/>
              <a:t>[unused1]</a:t>
            </a:r>
            <a:r>
              <a:rPr lang="zh-CN" altLang="en-US" sz="1400" dirty="0"/>
              <a:t>；对于</a:t>
            </a:r>
            <a:r>
              <a:rPr lang="en-US" altLang="zh-CN" sz="1400" dirty="0"/>
              <a:t>S</a:t>
            </a:r>
            <a:r>
              <a:rPr lang="zh-CN" altLang="en-US" sz="1400" dirty="0"/>
              <a:t>类型，纠正字符长度不等时，补上</a:t>
            </a:r>
            <a:r>
              <a:rPr lang="en-US" altLang="zh-CN" sz="1400" dirty="0"/>
              <a:t>[unused1]</a:t>
            </a:r>
            <a:r>
              <a:rPr lang="zh-CN" altLang="en-US" sz="1400" dirty="0"/>
              <a:t>，纠正字符更长则截取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C3A0DD5-44D4-2270-8A00-10469900B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158" y="3185989"/>
            <a:ext cx="1766351" cy="94351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BEB8547-38DF-8AB5-0601-2375A7A386ED}"/>
              </a:ext>
            </a:extLst>
          </p:cNvPr>
          <p:cNvSpPr txBox="1"/>
          <p:nvPr/>
        </p:nvSpPr>
        <p:spPr>
          <a:xfrm>
            <a:off x="1094443" y="6136433"/>
            <a:ext cx="715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+mn-ea"/>
              </a:rPr>
              <a:t>1.</a:t>
            </a:r>
            <a:r>
              <a:rPr lang="en" altLang="zh-CN" sz="1200" dirty="0">
                <a:effectLst/>
                <a:latin typeface="+mn-ea"/>
              </a:rPr>
              <a:t> https://</a:t>
            </a:r>
            <a:r>
              <a:rPr lang="en" altLang="zh-CN" sz="1200" dirty="0" err="1">
                <a:effectLst/>
                <a:latin typeface="+mn-ea"/>
              </a:rPr>
              <a:t>github.com</a:t>
            </a:r>
            <a:r>
              <a:rPr lang="en" altLang="zh-CN" sz="1200" dirty="0">
                <a:effectLst/>
                <a:latin typeface="+mn-ea"/>
              </a:rPr>
              <a:t>/</a:t>
            </a:r>
            <a:r>
              <a:rPr lang="en" altLang="zh-CN" sz="1200" dirty="0" err="1">
                <a:effectLst/>
                <a:latin typeface="+mn-ea"/>
              </a:rPr>
              <a:t>onebula</a:t>
            </a:r>
            <a:r>
              <a:rPr lang="en" altLang="zh-CN" sz="1200" dirty="0">
                <a:effectLst/>
                <a:latin typeface="+mn-ea"/>
              </a:rPr>
              <a:t>/</a:t>
            </a:r>
            <a:r>
              <a:rPr lang="en" altLang="zh-CN" sz="1200" dirty="0" err="1">
                <a:effectLst/>
                <a:latin typeface="+mn-ea"/>
              </a:rPr>
              <a:t>sighan</a:t>
            </a:r>
            <a:r>
              <a:rPr lang="en" altLang="zh-CN" sz="1200" dirty="0">
                <a:effectLst/>
                <a:latin typeface="+mn-ea"/>
              </a:rPr>
              <a:t> raw</a:t>
            </a:r>
            <a:br>
              <a:rPr lang="en" altLang="zh-CN" sz="1200" dirty="0">
                <a:effectLst/>
                <a:latin typeface="+mn-ea"/>
              </a:rPr>
            </a:br>
            <a:r>
              <a:rPr kumimoji="1" lang="en-US" altLang="zh-CN" sz="1200" dirty="0">
                <a:effectLst/>
                <a:latin typeface="+mn-ea"/>
              </a:rPr>
              <a:t>2.</a:t>
            </a:r>
            <a:r>
              <a:rPr kumimoji="1" lang="zh-CN" altLang="en-US" sz="1200" dirty="0">
                <a:effectLst/>
                <a:latin typeface="+mn-ea"/>
              </a:rPr>
              <a:t> </a:t>
            </a:r>
            <a:r>
              <a:rPr lang="en" altLang="zh-CN" sz="1200" dirty="0">
                <a:effectLst/>
                <a:latin typeface="+mn-ea"/>
              </a:rPr>
              <a:t>https://</a:t>
            </a:r>
            <a:r>
              <a:rPr lang="en" altLang="zh-CN" sz="1200" dirty="0" err="1">
                <a:effectLst/>
                <a:latin typeface="+mn-ea"/>
              </a:rPr>
              <a:t>github.com</a:t>
            </a:r>
            <a:r>
              <a:rPr lang="en" altLang="zh-CN" sz="1200" dirty="0">
                <a:effectLst/>
                <a:latin typeface="+mn-ea"/>
              </a:rPr>
              <a:t>/shibing624/</a:t>
            </a:r>
            <a:r>
              <a:rPr lang="en" altLang="zh-CN" sz="1200" dirty="0" err="1">
                <a:effectLst/>
                <a:latin typeface="+mn-ea"/>
              </a:rPr>
              <a:t>pycorrector</a:t>
            </a:r>
            <a:r>
              <a:rPr lang="en" altLang="zh-CN" sz="1200" dirty="0">
                <a:effectLst/>
                <a:latin typeface="+mn-ea"/>
              </a:rPr>
              <a:t> </a:t>
            </a:r>
            <a:endParaRPr lang="en" altLang="zh-CN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0065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8E2FC6-2C6E-D5FE-5CE5-882CD2530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6000"/>
          </a:blip>
          <a:srcRect b="6610"/>
          <a:stretch/>
        </p:blipFill>
        <p:spPr>
          <a:xfrm rot="10800000">
            <a:off x="0" y="14286"/>
            <a:ext cx="12192000" cy="684371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675F3DB-46B7-0B3E-DA6B-6E90BC03272E}"/>
              </a:ext>
            </a:extLst>
          </p:cNvPr>
          <p:cNvGrpSpPr/>
          <p:nvPr/>
        </p:nvGrpSpPr>
        <p:grpSpPr>
          <a:xfrm>
            <a:off x="6317743" y="1035896"/>
            <a:ext cx="5529625" cy="5813138"/>
            <a:chOff x="6317743" y="1035896"/>
            <a:chExt cx="5529625" cy="5813138"/>
          </a:xfrm>
        </p:grpSpPr>
        <p:grpSp>
          <p:nvGrpSpPr>
            <p:cNvPr id="3" name="PA_组合 54"/>
            <p:cNvGrpSpPr/>
            <p:nvPr>
              <p:custDataLst>
                <p:tags r:id="rId1"/>
              </p:custDataLst>
            </p:nvPr>
          </p:nvGrpSpPr>
          <p:grpSpPr>
            <a:xfrm>
              <a:off x="6317743" y="1035896"/>
              <a:ext cx="5529625" cy="5813138"/>
              <a:chOff x="6230840" y="1044862"/>
              <a:chExt cx="5529625" cy="5813138"/>
            </a:xfrm>
          </p:grpSpPr>
          <p:sp>
            <p:nvSpPr>
              <p:cNvPr id="2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0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9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: Shape 226"/>
                <p:cNvSpPr>
                  <a:spLocks/>
                </p:cNvSpPr>
                <p:nvPr/>
              </p:nvSpPr>
              <p:spPr bwMode="auto">
                <a:xfrm>
                  <a:off x="5333889" y="166095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: Shape 227"/>
                <p:cNvSpPr>
                  <a:spLocks/>
                </p:cNvSpPr>
                <p:nvPr/>
              </p:nvSpPr>
              <p:spPr bwMode="auto">
                <a:xfrm>
                  <a:off x="5306930" y="1801879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Oval 236"/>
                <p:cNvSpPr>
                  <a:spLocks/>
                </p:cNvSpPr>
                <p:nvPr/>
              </p:nvSpPr>
              <p:spPr bwMode="auto">
                <a:xfrm>
                  <a:off x="4746916" y="3312813"/>
                  <a:ext cx="61271" cy="6127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: Shape 237"/>
                <p:cNvSpPr>
                  <a:spLocks/>
                </p:cNvSpPr>
                <p:nvPr/>
              </p:nvSpPr>
              <p:spPr bwMode="auto">
                <a:xfrm>
                  <a:off x="4507961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30 h 30"/>
                    <a:gd name="T2" fmla="*/ 30 w 30"/>
                    <a:gd name="T3" fmla="*/ 15 h 30"/>
                    <a:gd name="T4" fmla="*/ 15 w 30"/>
                    <a:gd name="T5" fmla="*/ 0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30 h 30"/>
                    <a:gd name="T14" fmla="*/ 15 w 30"/>
                    <a:gd name="T15" fmla="*/ 0 h 30"/>
                    <a:gd name="T16" fmla="*/ 0 w 30"/>
                    <a:gd name="T17" fmla="*/ 15 h 30"/>
                    <a:gd name="T18" fmla="*/ 15 w 30"/>
                    <a:gd name="T19" fmla="*/ 30 h 30"/>
                    <a:gd name="T20" fmla="*/ 15 w 30"/>
                    <a:gd name="T21" fmla="*/ 30 h 30"/>
                    <a:gd name="T22" fmla="*/ 15 w 30"/>
                    <a:gd name="T23" fmla="*/ 23 h 30"/>
                    <a:gd name="T24" fmla="*/ 15 w 30"/>
                    <a:gd name="T25" fmla="*/ 23 h 30"/>
                    <a:gd name="T26" fmla="*/ 15 w 30"/>
                    <a:gd name="T27" fmla="*/ 23 h 30"/>
                    <a:gd name="T28" fmla="*/ 7 w 30"/>
                    <a:gd name="T29" fmla="*/ 15 h 30"/>
                    <a:gd name="T30" fmla="*/ 15 w 30"/>
                    <a:gd name="T31" fmla="*/ 7 h 30"/>
                    <a:gd name="T32" fmla="*/ 15 w 30"/>
                    <a:gd name="T33" fmla="*/ 7 h 30"/>
                    <a:gd name="T34" fmla="*/ 15 w 30"/>
                    <a:gd name="T3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lnTo>
                        <a:pt x="15" y="30"/>
                      </a:lnTo>
                      <a:close/>
                      <a:moveTo>
                        <a:pt x="15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: Shape 238"/>
                <p:cNvSpPr>
                  <a:spLocks/>
                </p:cNvSpPr>
                <p:nvPr/>
              </p:nvSpPr>
              <p:spPr bwMode="auto">
                <a:xfrm>
                  <a:off x="4494481" y="3462313"/>
                  <a:ext cx="159304" cy="57594"/>
                </a:xfrm>
                <a:custGeom>
                  <a:avLst/>
                  <a:gdLst>
                    <a:gd name="T0" fmla="*/ 3 w 36"/>
                    <a:gd name="T1" fmla="*/ 13 h 13"/>
                    <a:gd name="T2" fmla="*/ 5 w 36"/>
                    <a:gd name="T3" fmla="*/ 12 h 13"/>
                    <a:gd name="T4" fmla="*/ 18 w 36"/>
                    <a:gd name="T5" fmla="*/ 4 h 13"/>
                    <a:gd name="T6" fmla="*/ 31 w 36"/>
                    <a:gd name="T7" fmla="*/ 12 h 13"/>
                    <a:gd name="T8" fmla="*/ 35 w 36"/>
                    <a:gd name="T9" fmla="*/ 12 h 13"/>
                    <a:gd name="T10" fmla="*/ 35 w 36"/>
                    <a:gd name="T11" fmla="*/ 9 h 13"/>
                    <a:gd name="T12" fmla="*/ 18 w 36"/>
                    <a:gd name="T13" fmla="*/ 0 h 13"/>
                    <a:gd name="T14" fmla="*/ 1 w 36"/>
                    <a:gd name="T15" fmla="*/ 9 h 13"/>
                    <a:gd name="T16" fmla="*/ 1 w 36"/>
                    <a:gd name="T17" fmla="*/ 12 h 13"/>
                    <a:gd name="T18" fmla="*/ 3 w 36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3" y="13"/>
                      </a:move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8" y="7"/>
                        <a:pt x="13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4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ubicBezTo>
                        <a:pt x="11" y="0"/>
                        <a:pt x="5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: Shape 239"/>
                <p:cNvSpPr>
                  <a:spLocks/>
                </p:cNvSpPr>
                <p:nvPr/>
              </p:nvSpPr>
              <p:spPr bwMode="auto">
                <a:xfrm>
                  <a:off x="4750592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0 h 30"/>
                    <a:gd name="T2" fmla="*/ 15 w 30"/>
                    <a:gd name="T3" fmla="*/ 0 h 30"/>
                    <a:gd name="T4" fmla="*/ 15 w 30"/>
                    <a:gd name="T5" fmla="*/ 7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23 h 30"/>
                    <a:gd name="T14" fmla="*/ 15 w 30"/>
                    <a:gd name="T15" fmla="*/ 23 h 30"/>
                    <a:gd name="T16" fmla="*/ 15 w 30"/>
                    <a:gd name="T17" fmla="*/ 30 h 30"/>
                    <a:gd name="T18" fmla="*/ 15 w 30"/>
                    <a:gd name="T19" fmla="*/ 30 h 30"/>
                    <a:gd name="T20" fmla="*/ 30 w 30"/>
                    <a:gd name="T21" fmla="*/ 15 h 30"/>
                    <a:gd name="T22" fmla="*/ 15 w 30"/>
                    <a:gd name="T23" fmla="*/ 0 h 30"/>
                    <a:gd name="T24" fmla="*/ 15 w 30"/>
                    <a:gd name="T25" fmla="*/ 0 h 30"/>
                    <a:gd name="T26" fmla="*/ 0 w 30"/>
                    <a:gd name="T27" fmla="*/ 15 h 30"/>
                    <a:gd name="T28" fmla="*/ 15 w 30"/>
                    <a:gd name="T29" fmla="*/ 30 h 30"/>
                    <a:gd name="T30" fmla="*/ 15 w 30"/>
                    <a:gd name="T31" fmla="*/ 23 h 30"/>
                    <a:gd name="T32" fmla="*/ 7 w 30"/>
                    <a:gd name="T33" fmla="*/ 15 h 30"/>
                    <a:gd name="T34" fmla="*/ 15 w 30"/>
                    <a:gd name="T35" fmla="*/ 7 h 30"/>
                    <a:gd name="T36" fmla="*/ 15 w 30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" h="30"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lose/>
                      <a:moveTo>
                        <a:pt x="15" y="0"/>
                      </a:move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: Shape 240"/>
                <p:cNvSpPr>
                  <a:spLocks/>
                </p:cNvSpPr>
                <p:nvPr/>
              </p:nvSpPr>
              <p:spPr bwMode="auto">
                <a:xfrm>
                  <a:off x="4737113" y="346231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: Shape 241"/>
                <p:cNvSpPr>
                  <a:spLocks/>
                </p:cNvSpPr>
                <p:nvPr/>
              </p:nvSpPr>
              <p:spPr bwMode="auto">
                <a:xfrm>
                  <a:off x="4618248" y="3348350"/>
                  <a:ext cx="234054" cy="273267"/>
                </a:xfrm>
                <a:custGeom>
                  <a:avLst/>
                  <a:gdLst>
                    <a:gd name="T0" fmla="*/ 36 w 53"/>
                    <a:gd name="T1" fmla="*/ 22 h 62"/>
                    <a:gd name="T2" fmla="*/ 37 w 53"/>
                    <a:gd name="T3" fmla="*/ 23 h 62"/>
                    <a:gd name="T4" fmla="*/ 51 w 53"/>
                    <a:gd name="T5" fmla="*/ 17 h 62"/>
                    <a:gd name="T6" fmla="*/ 53 w 53"/>
                    <a:gd name="T7" fmla="*/ 12 h 62"/>
                    <a:gd name="T8" fmla="*/ 48 w 53"/>
                    <a:gd name="T9" fmla="*/ 11 h 62"/>
                    <a:gd name="T10" fmla="*/ 39 w 53"/>
                    <a:gd name="T11" fmla="*/ 15 h 62"/>
                    <a:gd name="T12" fmla="*/ 38 w 53"/>
                    <a:gd name="T13" fmla="*/ 15 h 62"/>
                    <a:gd name="T14" fmla="*/ 23 w 53"/>
                    <a:gd name="T15" fmla="*/ 0 h 62"/>
                    <a:gd name="T16" fmla="*/ 21 w 53"/>
                    <a:gd name="T17" fmla="*/ 0 h 62"/>
                    <a:gd name="T18" fmla="*/ 0 w 53"/>
                    <a:gd name="T19" fmla="*/ 21 h 62"/>
                    <a:gd name="T20" fmla="*/ 0 w 53"/>
                    <a:gd name="T21" fmla="*/ 22 h 62"/>
                    <a:gd name="T22" fmla="*/ 15 w 53"/>
                    <a:gd name="T23" fmla="*/ 35 h 62"/>
                    <a:gd name="T24" fmla="*/ 15 w 53"/>
                    <a:gd name="T25" fmla="*/ 36 h 62"/>
                    <a:gd name="T26" fmla="*/ 8 w 53"/>
                    <a:gd name="T27" fmla="*/ 52 h 62"/>
                    <a:gd name="T28" fmla="*/ 8 w 53"/>
                    <a:gd name="T29" fmla="*/ 54 h 62"/>
                    <a:gd name="T30" fmla="*/ 13 w 53"/>
                    <a:gd name="T31" fmla="*/ 60 h 62"/>
                    <a:gd name="T32" fmla="*/ 16 w 53"/>
                    <a:gd name="T33" fmla="*/ 62 h 62"/>
                    <a:gd name="T34" fmla="*/ 19 w 53"/>
                    <a:gd name="T35" fmla="*/ 61 h 62"/>
                    <a:gd name="T36" fmla="*/ 20 w 53"/>
                    <a:gd name="T37" fmla="*/ 55 h 62"/>
                    <a:gd name="T38" fmla="*/ 18 w 53"/>
                    <a:gd name="T39" fmla="*/ 53 h 62"/>
                    <a:gd name="T40" fmla="*/ 18 w 53"/>
                    <a:gd name="T41" fmla="*/ 51 h 62"/>
                    <a:gd name="T42" fmla="*/ 25 w 53"/>
                    <a:gd name="T43" fmla="*/ 34 h 62"/>
                    <a:gd name="T44" fmla="*/ 25 w 53"/>
                    <a:gd name="T45" fmla="*/ 32 h 62"/>
                    <a:gd name="T46" fmla="*/ 17 w 53"/>
                    <a:gd name="T47" fmla="*/ 25 h 62"/>
                    <a:gd name="T48" fmla="*/ 17 w 53"/>
                    <a:gd name="T49" fmla="*/ 23 h 62"/>
                    <a:gd name="T50" fmla="*/ 26 w 53"/>
                    <a:gd name="T51" fmla="*/ 14 h 62"/>
                    <a:gd name="T52" fmla="*/ 27 w 53"/>
                    <a:gd name="T53" fmla="*/ 15 h 62"/>
                    <a:gd name="T54" fmla="*/ 36 w 53"/>
                    <a:gd name="T55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3" h="62">
                      <a:moveTo>
                        <a:pt x="36" y="22"/>
                      </a:moveTo>
                      <a:cubicBezTo>
                        <a:pt x="36" y="23"/>
                        <a:pt x="37" y="23"/>
                        <a:pt x="37" y="23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6"/>
                        <a:pt x="53" y="14"/>
                        <a:pt x="53" y="12"/>
                      </a:cubicBezTo>
                      <a:cubicBezTo>
                        <a:pt x="52" y="11"/>
                        <a:pt x="50" y="10"/>
                        <a:pt x="48" y="11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15"/>
                        <a:pt x="38" y="15"/>
                        <a:pt x="38" y="15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3" y="25"/>
                        <a:pt x="12" y="32"/>
                        <a:pt x="15" y="35"/>
                      </a:cubicBezTo>
                      <a:cubicBezTo>
                        <a:pt x="15" y="35"/>
                        <a:pt x="15" y="36"/>
                        <a:pt x="15" y="3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3"/>
                        <a:pt x="8" y="54"/>
                      </a:cubicBezTo>
                      <a:cubicBezTo>
                        <a:pt x="13" y="60"/>
                        <a:pt x="13" y="60"/>
                        <a:pt x="13" y="60"/>
                      </a:cubicBezTo>
                      <a:cubicBezTo>
                        <a:pt x="14" y="61"/>
                        <a:pt x="15" y="62"/>
                        <a:pt x="16" y="62"/>
                      </a:cubicBezTo>
                      <a:cubicBezTo>
                        <a:pt x="17" y="62"/>
                        <a:pt x="18" y="62"/>
                        <a:pt x="19" y="61"/>
                      </a:cubicBezTo>
                      <a:cubicBezTo>
                        <a:pt x="21" y="60"/>
                        <a:pt x="21" y="57"/>
                        <a:pt x="20" y="55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2"/>
                        <a:pt x="18" y="51"/>
                        <a:pt x="18" y="5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3"/>
                        <a:pt x="25" y="33"/>
                        <a:pt x="25" y="32"/>
                      </a:cubicBezTo>
                      <a:cubicBezTo>
                        <a:pt x="23" y="31"/>
                        <a:pt x="19" y="27"/>
                        <a:pt x="17" y="25"/>
                      </a:cubicBezTo>
                      <a:cubicBezTo>
                        <a:pt x="17" y="24"/>
                        <a:pt x="17" y="24"/>
                        <a:pt x="17" y="2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7" y="14"/>
                        <a:pt x="27" y="15"/>
                      </a:cubicBezTo>
                      <a:lnTo>
                        <a:pt x="36" y="2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: Shape 243"/>
                <p:cNvSpPr>
                  <a:spLocks/>
                </p:cNvSpPr>
                <p:nvPr/>
              </p:nvSpPr>
              <p:spPr bwMode="auto">
                <a:xfrm>
                  <a:off x="4097447" y="3582404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: Shape 244"/>
                <p:cNvSpPr>
                  <a:spLocks/>
                </p:cNvSpPr>
                <p:nvPr/>
              </p:nvSpPr>
              <p:spPr bwMode="auto">
                <a:xfrm>
                  <a:off x="3871972" y="3657154"/>
                  <a:ext cx="300226" cy="211996"/>
                </a:xfrm>
                <a:custGeom>
                  <a:avLst/>
                  <a:gdLst>
                    <a:gd name="T0" fmla="*/ 30 w 68"/>
                    <a:gd name="T1" fmla="*/ 34 h 48"/>
                    <a:gd name="T2" fmla="*/ 30 w 68"/>
                    <a:gd name="T3" fmla="*/ 35 h 48"/>
                    <a:gd name="T4" fmla="*/ 30 w 68"/>
                    <a:gd name="T5" fmla="*/ 37 h 48"/>
                    <a:gd name="T6" fmla="*/ 30 w 68"/>
                    <a:gd name="T7" fmla="*/ 44 h 48"/>
                    <a:gd name="T8" fmla="*/ 37 w 68"/>
                    <a:gd name="T9" fmla="*/ 48 h 48"/>
                    <a:gd name="T10" fmla="*/ 37 w 68"/>
                    <a:gd name="T11" fmla="*/ 37 h 48"/>
                    <a:gd name="T12" fmla="*/ 37 w 68"/>
                    <a:gd name="T13" fmla="*/ 35 h 48"/>
                    <a:gd name="T14" fmla="*/ 37 w 68"/>
                    <a:gd name="T15" fmla="*/ 34 h 48"/>
                    <a:gd name="T16" fmla="*/ 57 w 68"/>
                    <a:gd name="T17" fmla="*/ 12 h 48"/>
                    <a:gd name="T18" fmla="*/ 68 w 68"/>
                    <a:gd name="T19" fmla="*/ 0 h 48"/>
                    <a:gd name="T20" fmla="*/ 51 w 68"/>
                    <a:gd name="T21" fmla="*/ 0 h 48"/>
                    <a:gd name="T22" fmla="*/ 0 w 68"/>
                    <a:gd name="T23" fmla="*/ 0 h 48"/>
                    <a:gd name="T24" fmla="*/ 30 w 68"/>
                    <a:gd name="T25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" h="48">
                      <a:moveTo>
                        <a:pt x="30" y="34"/>
                      </a:move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3" y="45"/>
                        <a:pt x="35" y="47"/>
                        <a:pt x="37" y="4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: Shape 267"/>
                <p:cNvSpPr>
                  <a:spLocks/>
                </p:cNvSpPr>
                <p:nvPr/>
              </p:nvSpPr>
              <p:spPr bwMode="auto">
                <a:xfrm>
                  <a:off x="5735824" y="201019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: Shape 268"/>
                <p:cNvSpPr>
                  <a:spLocks/>
                </p:cNvSpPr>
                <p:nvPr/>
              </p:nvSpPr>
              <p:spPr bwMode="auto">
                <a:xfrm>
                  <a:off x="5708865" y="2142544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: Shape 269"/>
                <p:cNvSpPr>
                  <a:spLocks/>
                </p:cNvSpPr>
                <p:nvPr/>
              </p:nvSpPr>
              <p:spPr bwMode="auto">
                <a:xfrm>
                  <a:off x="4269005" y="1537190"/>
                  <a:ext cx="155627" cy="66172"/>
                </a:xfrm>
                <a:custGeom>
                  <a:avLst/>
                  <a:gdLst>
                    <a:gd name="T0" fmla="*/ 0 w 127"/>
                    <a:gd name="T1" fmla="*/ 29 h 54"/>
                    <a:gd name="T2" fmla="*/ 51 w 127"/>
                    <a:gd name="T3" fmla="*/ 54 h 54"/>
                    <a:gd name="T4" fmla="*/ 127 w 127"/>
                    <a:gd name="T5" fmla="*/ 54 h 54"/>
                    <a:gd name="T6" fmla="*/ 15 w 127"/>
                    <a:gd name="T7" fmla="*/ 0 h 54"/>
                    <a:gd name="T8" fmla="*/ 0 w 127"/>
                    <a:gd name="T9" fmla="*/ 2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54">
                      <a:moveTo>
                        <a:pt x="0" y="29"/>
                      </a:moveTo>
                      <a:lnTo>
                        <a:pt x="51" y="54"/>
                      </a:lnTo>
                      <a:lnTo>
                        <a:pt x="127" y="54"/>
                      </a:lnTo>
                      <a:lnTo>
                        <a:pt x="1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: Shape 270"/>
                <p:cNvSpPr>
                  <a:spLocks/>
                </p:cNvSpPr>
                <p:nvPr/>
              </p:nvSpPr>
              <p:spPr bwMode="auto">
                <a:xfrm>
                  <a:off x="4269005" y="1611940"/>
                  <a:ext cx="376202" cy="189939"/>
                </a:xfrm>
                <a:custGeom>
                  <a:avLst/>
                  <a:gdLst>
                    <a:gd name="T0" fmla="*/ 123 w 307"/>
                    <a:gd name="T1" fmla="*/ 155 h 155"/>
                    <a:gd name="T2" fmla="*/ 245 w 307"/>
                    <a:gd name="T3" fmla="*/ 155 h 155"/>
                    <a:gd name="T4" fmla="*/ 245 w 307"/>
                    <a:gd name="T5" fmla="*/ 123 h 155"/>
                    <a:gd name="T6" fmla="*/ 307 w 307"/>
                    <a:gd name="T7" fmla="*/ 123 h 155"/>
                    <a:gd name="T8" fmla="*/ 307 w 307"/>
                    <a:gd name="T9" fmla="*/ 33 h 155"/>
                    <a:gd name="T10" fmla="*/ 245 w 307"/>
                    <a:gd name="T11" fmla="*/ 33 h 155"/>
                    <a:gd name="T12" fmla="*/ 245 w 307"/>
                    <a:gd name="T13" fmla="*/ 0 h 155"/>
                    <a:gd name="T14" fmla="*/ 145 w 307"/>
                    <a:gd name="T15" fmla="*/ 0 h 155"/>
                    <a:gd name="T16" fmla="*/ 123 w 307"/>
                    <a:gd name="T17" fmla="*/ 0 h 155"/>
                    <a:gd name="T18" fmla="*/ 123 w 307"/>
                    <a:gd name="T19" fmla="*/ 62 h 155"/>
                    <a:gd name="T20" fmla="*/ 184 w 307"/>
                    <a:gd name="T21" fmla="*/ 62 h 155"/>
                    <a:gd name="T22" fmla="*/ 184 w 307"/>
                    <a:gd name="T23" fmla="*/ 94 h 155"/>
                    <a:gd name="T24" fmla="*/ 123 w 307"/>
                    <a:gd name="T25" fmla="*/ 94 h 155"/>
                    <a:gd name="T26" fmla="*/ 123 w 307"/>
                    <a:gd name="T27" fmla="*/ 155 h 155"/>
                    <a:gd name="T28" fmla="*/ 0 w 307"/>
                    <a:gd name="T29" fmla="*/ 155 h 155"/>
                    <a:gd name="T30" fmla="*/ 123 w 307"/>
                    <a:gd name="T31" fmla="*/ 155 h 155"/>
                    <a:gd name="T32" fmla="*/ 123 w 307"/>
                    <a:gd name="T33" fmla="*/ 94 h 155"/>
                    <a:gd name="T34" fmla="*/ 62 w 307"/>
                    <a:gd name="T35" fmla="*/ 94 h 155"/>
                    <a:gd name="T36" fmla="*/ 62 w 307"/>
                    <a:gd name="T37" fmla="*/ 62 h 155"/>
                    <a:gd name="T38" fmla="*/ 62 w 307"/>
                    <a:gd name="T39" fmla="*/ 62 h 155"/>
                    <a:gd name="T40" fmla="*/ 123 w 307"/>
                    <a:gd name="T41" fmla="*/ 62 h 155"/>
                    <a:gd name="T42" fmla="*/ 123 w 307"/>
                    <a:gd name="T43" fmla="*/ 0 h 155"/>
                    <a:gd name="T44" fmla="*/ 65 w 307"/>
                    <a:gd name="T45" fmla="*/ 0 h 155"/>
                    <a:gd name="T46" fmla="*/ 0 w 307"/>
                    <a:gd name="T47" fmla="*/ 0 h 155"/>
                    <a:gd name="T48" fmla="*/ 0 w 307"/>
                    <a:gd name="T49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7" h="155">
                      <a:moveTo>
                        <a:pt x="123" y="155"/>
                      </a:moveTo>
                      <a:lnTo>
                        <a:pt x="245" y="155"/>
                      </a:lnTo>
                      <a:lnTo>
                        <a:pt x="245" y="123"/>
                      </a:lnTo>
                      <a:lnTo>
                        <a:pt x="307" y="123"/>
                      </a:lnTo>
                      <a:lnTo>
                        <a:pt x="307" y="33"/>
                      </a:lnTo>
                      <a:lnTo>
                        <a:pt x="245" y="33"/>
                      </a:lnTo>
                      <a:lnTo>
                        <a:pt x="245" y="0"/>
                      </a:lnTo>
                      <a:lnTo>
                        <a:pt x="145" y="0"/>
                      </a:lnTo>
                      <a:lnTo>
                        <a:pt x="123" y="0"/>
                      </a:lnTo>
                      <a:lnTo>
                        <a:pt x="123" y="62"/>
                      </a:lnTo>
                      <a:lnTo>
                        <a:pt x="184" y="62"/>
                      </a:lnTo>
                      <a:lnTo>
                        <a:pt x="184" y="94"/>
                      </a:lnTo>
                      <a:lnTo>
                        <a:pt x="123" y="94"/>
                      </a:lnTo>
                      <a:lnTo>
                        <a:pt x="123" y="155"/>
                      </a:lnTo>
                      <a:close/>
                      <a:moveTo>
                        <a:pt x="0" y="155"/>
                      </a:moveTo>
                      <a:lnTo>
                        <a:pt x="123" y="155"/>
                      </a:lnTo>
                      <a:lnTo>
                        <a:pt x="123" y="94"/>
                      </a:lnTo>
                      <a:lnTo>
                        <a:pt x="62" y="94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123" y="62"/>
                      </a:lnTo>
                      <a:lnTo>
                        <a:pt x="123" y="0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: Shape 273"/>
                <p:cNvSpPr>
                  <a:spLocks/>
                </p:cNvSpPr>
                <p:nvPr/>
              </p:nvSpPr>
              <p:spPr bwMode="auto">
                <a:xfrm>
                  <a:off x="5369426" y="2200138"/>
                  <a:ext cx="269591" cy="136021"/>
                </a:xfrm>
                <a:custGeom>
                  <a:avLst/>
                  <a:gdLst>
                    <a:gd name="T0" fmla="*/ 53 w 61"/>
                    <a:gd name="T1" fmla="*/ 22 h 31"/>
                    <a:gd name="T2" fmla="*/ 61 w 61"/>
                    <a:gd name="T3" fmla="*/ 11 h 31"/>
                    <a:gd name="T4" fmla="*/ 53 w 61"/>
                    <a:gd name="T5" fmla="*/ 1 h 31"/>
                    <a:gd name="T6" fmla="*/ 53 w 61"/>
                    <a:gd name="T7" fmla="*/ 5 h 31"/>
                    <a:gd name="T8" fmla="*/ 57 w 61"/>
                    <a:gd name="T9" fmla="*/ 11 h 31"/>
                    <a:gd name="T10" fmla="*/ 53 w 61"/>
                    <a:gd name="T11" fmla="*/ 17 h 31"/>
                    <a:gd name="T12" fmla="*/ 53 w 61"/>
                    <a:gd name="T13" fmla="*/ 22 h 31"/>
                    <a:gd name="T14" fmla="*/ 26 w 61"/>
                    <a:gd name="T15" fmla="*/ 31 h 31"/>
                    <a:gd name="T16" fmla="*/ 46 w 61"/>
                    <a:gd name="T17" fmla="*/ 21 h 31"/>
                    <a:gd name="T18" fmla="*/ 51 w 61"/>
                    <a:gd name="T19" fmla="*/ 22 h 31"/>
                    <a:gd name="T20" fmla="*/ 53 w 61"/>
                    <a:gd name="T21" fmla="*/ 22 h 31"/>
                    <a:gd name="T22" fmla="*/ 53 w 61"/>
                    <a:gd name="T23" fmla="*/ 17 h 31"/>
                    <a:gd name="T24" fmla="*/ 51 w 61"/>
                    <a:gd name="T25" fmla="*/ 17 h 31"/>
                    <a:gd name="T26" fmla="*/ 49 w 61"/>
                    <a:gd name="T27" fmla="*/ 17 h 31"/>
                    <a:gd name="T28" fmla="*/ 52 w 61"/>
                    <a:gd name="T29" fmla="*/ 5 h 31"/>
                    <a:gd name="T30" fmla="*/ 52 w 61"/>
                    <a:gd name="T31" fmla="*/ 5 h 31"/>
                    <a:gd name="T32" fmla="*/ 52 w 61"/>
                    <a:gd name="T33" fmla="*/ 5 h 31"/>
                    <a:gd name="T34" fmla="*/ 53 w 61"/>
                    <a:gd name="T35" fmla="*/ 5 h 31"/>
                    <a:gd name="T36" fmla="*/ 53 w 61"/>
                    <a:gd name="T37" fmla="*/ 1 h 31"/>
                    <a:gd name="T38" fmla="*/ 51 w 61"/>
                    <a:gd name="T39" fmla="*/ 0 h 31"/>
                    <a:gd name="T40" fmla="*/ 51 w 61"/>
                    <a:gd name="T41" fmla="*/ 0 h 31"/>
                    <a:gd name="T42" fmla="*/ 1 w 61"/>
                    <a:gd name="T43" fmla="*/ 0 h 31"/>
                    <a:gd name="T44" fmla="*/ 0 w 61"/>
                    <a:gd name="T45" fmla="*/ 5 h 31"/>
                    <a:gd name="T46" fmla="*/ 26 w 61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1" h="31">
                      <a:moveTo>
                        <a:pt x="53" y="22"/>
                      </a:moveTo>
                      <a:cubicBezTo>
                        <a:pt x="58" y="21"/>
                        <a:pt x="61" y="16"/>
                        <a:pt x="61" y="11"/>
                      </a:cubicBezTo>
                      <a:cubicBezTo>
                        <a:pt x="61" y="6"/>
                        <a:pt x="58" y="1"/>
                        <a:pt x="53" y="1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5" y="6"/>
                        <a:pt x="57" y="8"/>
                        <a:pt x="57" y="11"/>
                      </a:cubicBezTo>
                      <a:cubicBezTo>
                        <a:pt x="57" y="14"/>
                        <a:pt x="55" y="16"/>
                        <a:pt x="53" y="17"/>
                      </a:cubicBezTo>
                      <a:lnTo>
                        <a:pt x="53" y="22"/>
                      </a:lnTo>
                      <a:close/>
                      <a:moveTo>
                        <a:pt x="26" y="31"/>
                      </a:moveTo>
                      <a:cubicBezTo>
                        <a:pt x="34" y="31"/>
                        <a:pt x="41" y="27"/>
                        <a:pt x="46" y="21"/>
                      </a:cubicBezTo>
                      <a:cubicBezTo>
                        <a:pt x="47" y="22"/>
                        <a:pt x="49" y="22"/>
                        <a:pt x="51" y="22"/>
                      </a:cubicBezTo>
                      <a:cubicBezTo>
                        <a:pt x="51" y="22"/>
                        <a:pt x="52" y="22"/>
                        <a:pt x="53" y="22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2" y="17"/>
                        <a:pt x="51" y="17"/>
                        <a:pt x="51" y="17"/>
                      </a:cubicBezTo>
                      <a:cubicBezTo>
                        <a:pt x="50" y="17"/>
                        <a:pt x="49" y="17"/>
                        <a:pt x="49" y="17"/>
                      </a:cubicBezTo>
                      <a:cubicBezTo>
                        <a:pt x="51" y="13"/>
                        <a:pt x="52" y="9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3" y="5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2" y="0"/>
                        <a:pt x="52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Rectangle 274"/>
                <p:cNvSpPr>
                  <a:spLocks/>
                </p:cNvSpPr>
                <p:nvPr/>
              </p:nvSpPr>
              <p:spPr bwMode="auto">
                <a:xfrm>
                  <a:off x="5369426" y="2345962"/>
                  <a:ext cx="247533" cy="22057"/>
                </a:xfrm>
                <a:prstGeom prst="rect">
                  <a:avLst/>
                </a:pr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: Shape 275"/>
                <p:cNvSpPr>
                  <a:spLocks/>
                </p:cNvSpPr>
                <p:nvPr/>
              </p:nvSpPr>
              <p:spPr bwMode="auto">
                <a:xfrm>
                  <a:off x="5427020" y="2080048"/>
                  <a:ext cx="44115" cy="115189"/>
                </a:xfrm>
                <a:custGeom>
                  <a:avLst/>
                  <a:gdLst>
                    <a:gd name="T0" fmla="*/ 3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6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3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3" y="19"/>
                      </a:moveTo>
                      <a:cubicBezTo>
                        <a:pt x="0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7" y="12"/>
                        <a:pt x="7" y="11"/>
                      </a:cubicBezTo>
                      <a:cubicBezTo>
                        <a:pt x="6" y="10"/>
                        <a:pt x="5" y="7"/>
                        <a:pt x="6" y="7"/>
                      </a:cubicBezTo>
                      <a:cubicBezTo>
                        <a:pt x="9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1" y="12"/>
                        <a:pt x="6" y="19"/>
                        <a:pt x="3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: Shape 276"/>
                <p:cNvSpPr>
                  <a:spLocks/>
                </p:cNvSpPr>
                <p:nvPr/>
              </p:nvSpPr>
              <p:spPr bwMode="auto">
                <a:xfrm>
                  <a:off x="5488291" y="2080048"/>
                  <a:ext cx="44115" cy="115189"/>
                </a:xfrm>
                <a:custGeom>
                  <a:avLst/>
                  <a:gdLst>
                    <a:gd name="T0" fmla="*/ 4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7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4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4" y="19"/>
                      </a:moveTo>
                      <a:cubicBezTo>
                        <a:pt x="1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8" y="12"/>
                        <a:pt x="7" y="11"/>
                      </a:cubicBezTo>
                      <a:cubicBezTo>
                        <a:pt x="6" y="10"/>
                        <a:pt x="5" y="7"/>
                        <a:pt x="7" y="7"/>
                      </a:cubicBezTo>
                      <a:cubicBezTo>
                        <a:pt x="10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2" y="12"/>
                        <a:pt x="6" y="19"/>
                        <a:pt x="4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: Shape 277"/>
                <p:cNvSpPr>
                  <a:spLocks/>
                </p:cNvSpPr>
                <p:nvPr/>
              </p:nvSpPr>
              <p:spPr bwMode="auto">
                <a:xfrm>
                  <a:off x="4794707" y="1638899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: Shape 278"/>
                <p:cNvSpPr>
                  <a:spLocks/>
                </p:cNvSpPr>
                <p:nvPr/>
              </p:nvSpPr>
              <p:spPr bwMode="auto">
                <a:xfrm>
                  <a:off x="4163620" y="3246641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: Shape 279"/>
                <p:cNvSpPr>
                  <a:spLocks/>
                </p:cNvSpPr>
                <p:nvPr/>
              </p:nvSpPr>
              <p:spPr bwMode="auto">
                <a:xfrm>
                  <a:off x="4335177" y="3428002"/>
                  <a:ext cx="71074" cy="69849"/>
                </a:xfrm>
                <a:custGeom>
                  <a:avLst/>
                  <a:gdLst>
                    <a:gd name="T0" fmla="*/ 47 w 58"/>
                    <a:gd name="T1" fmla="*/ 0 h 57"/>
                    <a:gd name="T2" fmla="*/ 0 w 58"/>
                    <a:gd name="T3" fmla="*/ 46 h 57"/>
                    <a:gd name="T4" fmla="*/ 11 w 58"/>
                    <a:gd name="T5" fmla="*/ 57 h 57"/>
                    <a:gd name="T6" fmla="*/ 58 w 58"/>
                    <a:gd name="T7" fmla="*/ 10 h 57"/>
                    <a:gd name="T8" fmla="*/ 47 w 58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7">
                      <a:moveTo>
                        <a:pt x="47" y="0"/>
                      </a:moveTo>
                      <a:lnTo>
                        <a:pt x="0" y="46"/>
                      </a:lnTo>
                      <a:lnTo>
                        <a:pt x="11" y="57"/>
                      </a:lnTo>
                      <a:lnTo>
                        <a:pt x="58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10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05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2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3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61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PA_组合 21"/>
            <p:cNvGrpSpPr/>
            <p:nvPr>
              <p:custDataLst>
                <p:tags r:id="rId2"/>
              </p:custDataLst>
            </p:nvPr>
          </p:nvGrpSpPr>
          <p:grpSpPr>
            <a:xfrm>
              <a:off x="8189952" y="3169126"/>
              <a:ext cx="1409700" cy="1005447"/>
              <a:chOff x="5069886" y="293530"/>
              <a:chExt cx="2052228" cy="1463723"/>
            </a:xfrm>
            <a:solidFill>
              <a:schemeClr val="bg1"/>
            </a:solidFill>
          </p:grpSpPr>
          <p:sp>
            <p:nvSpPr>
              <p:cNvPr id="27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4400" b="1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sp>
            <p:nvSpPr>
              <p:cNvPr id="28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CONTENT</a:t>
                </a:r>
              </a:p>
            </p:txBody>
          </p:sp>
        </p:grpSp>
      </p:grp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FEF2932F-3324-47C0-FCDE-9D8BAC71B338}"/>
              </a:ext>
            </a:extLst>
          </p:cNvPr>
          <p:cNvSpPr/>
          <p:nvPr/>
        </p:nvSpPr>
        <p:spPr>
          <a:xfrm>
            <a:off x="635072" y="5117839"/>
            <a:ext cx="3474720" cy="10288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E776AB6-15F9-D024-C0C5-EED8D0212C5B}"/>
              </a:ext>
            </a:extLst>
          </p:cNvPr>
          <p:cNvGrpSpPr/>
          <p:nvPr/>
        </p:nvGrpSpPr>
        <p:grpSpPr>
          <a:xfrm>
            <a:off x="763330" y="913383"/>
            <a:ext cx="5426223" cy="5091040"/>
            <a:chOff x="763330" y="913383"/>
            <a:chExt cx="5426223" cy="5091040"/>
          </a:xfrm>
        </p:grpSpPr>
        <p:sp>
          <p:nvSpPr>
            <p:cNvPr id="9" name="Diamond 286"/>
            <p:cNvSpPr/>
            <p:nvPr/>
          </p:nvSpPr>
          <p:spPr>
            <a:xfrm>
              <a:off x="763330" y="4120656"/>
              <a:ext cx="759736" cy="759736"/>
            </a:xfrm>
            <a:prstGeom prst="diamon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4">
                      <a:lumMod val="7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" name="TextBox 300"/>
            <p:cNvSpPr txBox="1"/>
            <p:nvPr/>
          </p:nvSpPr>
          <p:spPr>
            <a:xfrm>
              <a:off x="1332236" y="4356962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拼写纠错模型</a:t>
              </a:r>
            </a:p>
          </p:txBody>
        </p:sp>
        <p:sp>
          <p:nvSpPr>
            <p:cNvPr id="11" name="Diamond 288"/>
            <p:cNvSpPr/>
            <p:nvPr/>
          </p:nvSpPr>
          <p:spPr>
            <a:xfrm>
              <a:off x="763330" y="3051565"/>
              <a:ext cx="759736" cy="759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TextBox 298"/>
            <p:cNvSpPr txBox="1"/>
            <p:nvPr/>
          </p:nvSpPr>
          <p:spPr>
            <a:xfrm>
              <a:off x="1332236" y="3287871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语病纠正模型</a:t>
              </a:r>
            </a:p>
          </p:txBody>
        </p:sp>
        <p:sp>
          <p:nvSpPr>
            <p:cNvPr id="13" name="Diamond 290"/>
            <p:cNvSpPr/>
            <p:nvPr/>
          </p:nvSpPr>
          <p:spPr>
            <a:xfrm>
              <a:off x="763330" y="1982474"/>
              <a:ext cx="759736" cy="759736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9" name="TextBox 296"/>
            <p:cNvSpPr txBox="1"/>
            <p:nvPr/>
          </p:nvSpPr>
          <p:spPr>
            <a:xfrm>
              <a:off x="1332236" y="2210037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语病检测模型</a:t>
              </a:r>
            </a:p>
          </p:txBody>
        </p:sp>
        <p:sp>
          <p:nvSpPr>
            <p:cNvPr id="15" name="Diamond 292"/>
            <p:cNvSpPr/>
            <p:nvPr/>
          </p:nvSpPr>
          <p:spPr>
            <a:xfrm>
              <a:off x="763332" y="913383"/>
              <a:ext cx="759736" cy="75973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TextBox 294"/>
            <p:cNvSpPr txBox="1"/>
            <p:nvPr/>
          </p:nvSpPr>
          <p:spPr>
            <a:xfrm>
              <a:off x="1332236" y="1145486"/>
              <a:ext cx="4821839" cy="29552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比赛背景</a:t>
              </a:r>
            </a:p>
          </p:txBody>
        </p:sp>
        <p:sp>
          <p:nvSpPr>
            <p:cNvPr id="4" name="Diamond 286">
              <a:extLst>
                <a:ext uri="{FF2B5EF4-FFF2-40B4-BE49-F238E27FC236}">
                  <a16:creationId xmlns:a16="http://schemas.microsoft.com/office/drawing/2014/main" id="{48D9CB0D-834D-65AE-8D29-BA3BD4FECB12}"/>
                </a:ext>
              </a:extLst>
            </p:cNvPr>
            <p:cNvSpPr/>
            <p:nvPr/>
          </p:nvSpPr>
          <p:spPr>
            <a:xfrm>
              <a:off x="798808" y="5244687"/>
              <a:ext cx="759736" cy="75973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7" name="TextBox 300">
              <a:extLst>
                <a:ext uri="{FF2B5EF4-FFF2-40B4-BE49-F238E27FC236}">
                  <a16:creationId xmlns:a16="http://schemas.microsoft.com/office/drawing/2014/main" id="{9BC454C5-5F72-79F0-CDB7-EF9829063635}"/>
                </a:ext>
              </a:extLst>
            </p:cNvPr>
            <p:cNvSpPr txBox="1"/>
            <p:nvPr/>
          </p:nvSpPr>
          <p:spPr>
            <a:xfrm>
              <a:off x="1367714" y="5480993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融合策略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62584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9A6A22-2B37-B80C-FE03-64326E5C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8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Diamond 290">
            <a:extLst>
              <a:ext uri="{FF2B5EF4-FFF2-40B4-BE49-F238E27FC236}">
                <a16:creationId xmlns:a16="http://schemas.microsoft.com/office/drawing/2014/main" id="{0F65EF20-AB6F-4BDB-0E3A-D85362E7BE65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" name="Diamond 288">
            <a:extLst>
              <a:ext uri="{FF2B5EF4-FFF2-40B4-BE49-F238E27FC236}">
                <a16:creationId xmlns:a16="http://schemas.microsoft.com/office/drawing/2014/main" id="{F134FBD6-03E8-4569-0C74-F265107481AF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" name="Diamond 286">
            <a:extLst>
              <a:ext uri="{FF2B5EF4-FFF2-40B4-BE49-F238E27FC236}">
                <a16:creationId xmlns:a16="http://schemas.microsoft.com/office/drawing/2014/main" id="{7357D020-37BE-293B-1276-2D816EB79A42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1" name="TextBox 300">
            <a:extLst>
              <a:ext uri="{FF2B5EF4-FFF2-40B4-BE49-F238E27FC236}">
                <a16:creationId xmlns:a16="http://schemas.microsoft.com/office/drawing/2014/main" id="{5886D1EB-C7B0-121D-49BD-709993365F42}"/>
              </a:ext>
            </a:extLst>
          </p:cNvPr>
          <p:cNvSpPr txBox="1"/>
          <p:nvPr/>
        </p:nvSpPr>
        <p:spPr>
          <a:xfrm>
            <a:off x="903613" y="625591"/>
            <a:ext cx="4821839" cy="29552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2400" b="1" spc="600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融合策略</a:t>
            </a:r>
          </a:p>
        </p:txBody>
      </p:sp>
      <p:sp>
        <p:nvSpPr>
          <p:cNvPr id="7" name="Diamond 286">
            <a:extLst>
              <a:ext uri="{FF2B5EF4-FFF2-40B4-BE49-F238E27FC236}">
                <a16:creationId xmlns:a16="http://schemas.microsoft.com/office/drawing/2014/main" id="{D56408E9-AE78-B54A-1361-1FD61C98F286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8C8FE11-81CE-00FA-52F8-256D72534F42}"/>
              </a:ext>
            </a:extLst>
          </p:cNvPr>
          <p:cNvSpPr txBox="1"/>
          <p:nvPr/>
        </p:nvSpPr>
        <p:spPr>
          <a:xfrm>
            <a:off x="998405" y="1097768"/>
            <a:ext cx="10297787" cy="88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参与融合的</a:t>
            </a:r>
            <a:r>
              <a:rPr kumimoji="1" lang="en-US" altLang="zh-CN" dirty="0"/>
              <a:t>7</a:t>
            </a:r>
            <a:r>
              <a:rPr kumimoji="1" lang="zh-CN" altLang="en-US" dirty="0"/>
              <a:t>个模型：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1</a:t>
            </a:r>
            <a:r>
              <a:rPr kumimoji="1" lang="zh-CN" altLang="en-US" dirty="0"/>
              <a:t>个</a:t>
            </a:r>
            <a:r>
              <a:rPr kumimoji="1" lang="en-US" altLang="zh-CN" dirty="0" err="1"/>
              <a:t>GECToR</a:t>
            </a:r>
            <a:r>
              <a:rPr kumimoji="1" lang="zh-CN" altLang="en-US" dirty="0"/>
              <a:t>、</a:t>
            </a:r>
            <a:r>
              <a:rPr kumimoji="1" lang="en-US" altLang="zh-CN" dirty="0"/>
              <a:t>2</a:t>
            </a:r>
            <a:r>
              <a:rPr kumimoji="1" lang="zh-CN" altLang="en-US" dirty="0"/>
              <a:t>个指针生成网络、</a:t>
            </a:r>
            <a:r>
              <a:rPr kumimoji="1" lang="en-US" altLang="zh-CN" dirty="0"/>
              <a:t>1</a:t>
            </a:r>
            <a:r>
              <a:rPr kumimoji="1" lang="zh-CN" altLang="en-US" dirty="0"/>
              <a:t>个</a:t>
            </a:r>
            <a:r>
              <a:rPr kumimoji="1" lang="en-US" altLang="zh-CN" dirty="0"/>
              <a:t>BERT+CRF</a:t>
            </a:r>
            <a:r>
              <a:rPr kumimoji="1" lang="zh-CN" altLang="en-US" dirty="0"/>
              <a:t>、</a:t>
            </a:r>
            <a:r>
              <a:rPr kumimoji="1" lang="en-US" altLang="zh-CN" dirty="0"/>
              <a:t>1</a:t>
            </a:r>
            <a:r>
              <a:rPr kumimoji="1" lang="zh-CN" altLang="en-US" dirty="0"/>
              <a:t>个</a:t>
            </a:r>
            <a:r>
              <a:rPr kumimoji="1" lang="en-US" altLang="zh-CN" dirty="0" err="1"/>
              <a:t>BERT+Bi-LSTM+CRF</a:t>
            </a:r>
            <a:r>
              <a:rPr kumimoji="1" lang="zh-CN" altLang="en-US" dirty="0"/>
              <a:t>、</a:t>
            </a:r>
            <a:r>
              <a:rPr kumimoji="1" lang="en-US" altLang="zh-CN" dirty="0"/>
              <a:t>2</a:t>
            </a:r>
            <a:r>
              <a:rPr kumimoji="1" lang="zh-CN" altLang="en-US" dirty="0"/>
              <a:t>个拼写纠错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82EC70-E5EA-9C55-2677-7600BCD323DF}"/>
                  </a:ext>
                </a:extLst>
              </p:cNvPr>
              <p:cNvSpPr txBox="1"/>
              <p:nvPr/>
            </p:nvSpPr>
            <p:spPr>
              <a:xfrm>
                <a:off x="998405" y="1920591"/>
                <a:ext cx="9163362" cy="295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dirty="0"/>
                  <a:t>融合策略：</a:t>
                </a:r>
                <a:endParaRPr kumimoji="1"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）投票</a:t>
                </a:r>
                <a:r>
                  <a:rPr kumimoji="1" lang="en-US" altLang="zh-CN" dirty="0"/>
                  <a:t>correct</a:t>
                </a:r>
                <a:r>
                  <a:rPr kumimoji="1" lang="zh-CN" altLang="en-US" dirty="0"/>
                  <a:t>的样本：参与投票的模型数目</a:t>
                </a:r>
                <a:r>
                  <a:rPr kumimoji="1" lang="en-US" altLang="zh-CN" dirty="0"/>
                  <a:t>&gt;=3</a:t>
                </a:r>
                <a:r>
                  <a:rPr kumimoji="1" lang="zh-CN" altLang="en-US" dirty="0"/>
                  <a:t>，则判定为</a:t>
                </a:r>
                <a:r>
                  <a:rPr kumimoji="1" lang="en-US" altLang="zh-CN" dirty="0"/>
                  <a:t>correct</a:t>
                </a:r>
                <a:r>
                  <a:rPr kumimoji="1" lang="zh-CN" altLang="en-US" dirty="0"/>
                  <a:t>；</a:t>
                </a:r>
                <a:endParaRPr kumimoji="1"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dirty="0"/>
                  <a:t>2</a:t>
                </a:r>
                <a:r>
                  <a:rPr kumimoji="1" lang="zh-CN" altLang="en-US" dirty="0"/>
                  <a:t>）同一个位置有多个错误类型：</a:t>
                </a:r>
                <a:endParaRPr kumimoji="1"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dirty="0"/>
                  <a:t>     a. </a:t>
                </a:r>
                <a:r>
                  <a:rPr kumimoji="1" lang="zh-CN" altLang="en-US" dirty="0"/>
                  <a:t>先根据模型数目投票，保留模型数目更多的错误点；</a:t>
                </a:r>
                <a:endParaRPr kumimoji="1"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dirty="0"/>
                  <a:t>     </a:t>
                </a:r>
                <a:r>
                  <a:rPr kumimoji="1" lang="en-US" altLang="zh-CN" dirty="0"/>
                  <a:t>b.</a:t>
                </a:r>
                <a:r>
                  <a:rPr kumimoji="1" lang="zh-CN" altLang="en-US" dirty="0"/>
                  <a:t> 当模型数目差别较小时，采用修改前后的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局部困惑度降低值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1" lang="en-US" altLang="zh-CN" dirty="0"/>
                  <a:t>ppl)</a:t>
                </a:r>
                <a:r>
                  <a:rPr kumimoji="1" lang="zh-CN" altLang="en-US" dirty="0"/>
                  <a:t>来筛选；</a:t>
                </a:r>
                <a:endParaRPr kumimoji="1"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dirty="0"/>
                  <a:t>3</a:t>
                </a:r>
                <a:r>
                  <a:rPr kumimoji="1" lang="zh-CN" altLang="en-US" dirty="0"/>
                  <a:t>）错误点的位置有重叠：根据模型数目投票，保留模型数目更多的结果；</a:t>
                </a:r>
                <a:endParaRPr kumimoji="1"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dirty="0"/>
                  <a:t>4</a:t>
                </a:r>
                <a:r>
                  <a:rPr kumimoji="1" lang="zh-CN" altLang="en-US" dirty="0"/>
                  <a:t>）</a:t>
                </a:r>
                <a:r>
                  <a:rPr kumimoji="1" lang="en-US" altLang="zh-CN" dirty="0"/>
                  <a:t>M</a:t>
                </a:r>
                <a:r>
                  <a:rPr kumimoji="1" lang="zh-CN" altLang="en-US" dirty="0"/>
                  <a:t>和</a:t>
                </a:r>
                <a:r>
                  <a:rPr kumimoji="1" lang="en-US" altLang="zh-CN" dirty="0"/>
                  <a:t>S</a:t>
                </a:r>
                <a:r>
                  <a:rPr kumimoji="1" lang="zh-CN" altLang="en-US" dirty="0"/>
                  <a:t>纠正结果优化：根据验证集</a:t>
                </a:r>
                <a:r>
                  <a:rPr kumimoji="1" lang="en-US" altLang="zh-CN" dirty="0" err="1"/>
                  <a:t>badcase</a:t>
                </a:r>
                <a:r>
                  <a:rPr kumimoji="1" lang="zh-CN" altLang="en-US" dirty="0"/>
                  <a:t>，删除长度</a:t>
                </a:r>
                <a:r>
                  <a:rPr kumimoji="1" lang="en-US" altLang="zh-CN" dirty="0"/>
                  <a:t>&gt;3</a:t>
                </a:r>
                <a:r>
                  <a:rPr kumimoji="1" lang="zh-CN" altLang="en-US" dirty="0"/>
                  <a:t>以及字符重复率高的结果；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82EC70-E5EA-9C55-2677-7600BCD32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05" y="1920591"/>
                <a:ext cx="9163362" cy="2958567"/>
              </a:xfrm>
              <a:prstGeom prst="rect">
                <a:avLst/>
              </a:prstGeom>
              <a:blipFill>
                <a:blip r:embed="rId5"/>
                <a:stretch>
                  <a:fillRect l="-553" b="-3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5D9BBD4C-27AC-E6E6-5E38-706CB0E356AA}"/>
              </a:ext>
            </a:extLst>
          </p:cNvPr>
          <p:cNvSpPr/>
          <p:nvPr/>
        </p:nvSpPr>
        <p:spPr>
          <a:xfrm>
            <a:off x="1094442" y="5613621"/>
            <a:ext cx="2777843" cy="2685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今天我</a:t>
            </a:r>
            <a:r>
              <a:rPr kumimoji="1" lang="zh-CN" altLang="en-US" sz="1400" dirty="0">
                <a:solidFill>
                  <a:srgbClr val="FF0000"/>
                </a:solidFill>
              </a:rPr>
              <a:t>是</a:t>
            </a:r>
            <a:r>
              <a:rPr kumimoji="1" lang="zh-CN" altLang="en-US" sz="1400" dirty="0"/>
              <a:t>快乐。</a:t>
            </a:r>
            <a:r>
              <a:rPr kumimoji="1" lang="en-US" altLang="zh-CN" sz="1400" dirty="0"/>
              <a:t>(“</a:t>
            </a:r>
            <a:r>
              <a:rPr kumimoji="1" lang="zh-CN" altLang="en-US" sz="1400" dirty="0"/>
              <a:t>是</a:t>
            </a:r>
            <a:r>
              <a:rPr kumimoji="1" lang="en-US" altLang="zh-CN" sz="1400" dirty="0"/>
              <a:t>”</a:t>
            </a:r>
            <a:r>
              <a:rPr kumimoji="1" lang="zh-CN" altLang="en-US" sz="1400" dirty="0"/>
              <a:t>的</a:t>
            </a:r>
            <a:r>
              <a:rPr kumimoji="1" lang="en-US" altLang="zh-CN" sz="1400" dirty="0"/>
              <a:t>ppl: x)</a:t>
            </a:r>
            <a:endParaRPr kumimoji="1" lang="zh-CN" altLang="en-US" sz="1400" dirty="0"/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B013BF26-DF77-D732-C38A-E422E3107570}"/>
              </a:ext>
            </a:extLst>
          </p:cNvPr>
          <p:cNvSpPr/>
          <p:nvPr/>
        </p:nvSpPr>
        <p:spPr>
          <a:xfrm rot="19567073">
            <a:off x="1928505" y="5326843"/>
            <a:ext cx="429370" cy="1697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9954F473-C80A-AC67-9FE9-5C59CDA9D910}"/>
              </a:ext>
            </a:extLst>
          </p:cNvPr>
          <p:cNvSpPr/>
          <p:nvPr/>
        </p:nvSpPr>
        <p:spPr>
          <a:xfrm>
            <a:off x="2368732" y="5107495"/>
            <a:ext cx="3356720" cy="22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S: </a:t>
            </a:r>
            <a:r>
              <a:rPr kumimoji="1" lang="zh-CN" altLang="en-US" sz="1400" dirty="0"/>
              <a:t>是</a:t>
            </a:r>
            <a:r>
              <a:rPr kumimoji="1" lang="en-US" altLang="zh-CN" sz="1400" dirty="0"/>
              <a:t>-&gt;</a:t>
            </a:r>
            <a:r>
              <a:rPr kumimoji="1" lang="zh-CN" altLang="en-US" sz="1400" dirty="0"/>
              <a:t>很（“很”的</a:t>
            </a:r>
            <a:r>
              <a:rPr kumimoji="1" lang="en-US" altLang="zh-CN" sz="1400" dirty="0"/>
              <a:t>ppl: y</a:t>
            </a:r>
            <a:r>
              <a:rPr kumimoji="1" lang="zh-CN" altLang="en-US" sz="1400" dirty="0"/>
              <a:t>）</a:t>
            </a: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E1ED6AA0-9D6F-2CC3-7D74-A58B78810F8F}"/>
              </a:ext>
            </a:extLst>
          </p:cNvPr>
          <p:cNvSpPr/>
          <p:nvPr/>
        </p:nvSpPr>
        <p:spPr>
          <a:xfrm rot="2352287">
            <a:off x="1933504" y="6025778"/>
            <a:ext cx="429370" cy="1697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AB5CB4F4-0756-8704-52D5-E12EE5D19AE1}"/>
              </a:ext>
            </a:extLst>
          </p:cNvPr>
          <p:cNvSpPr/>
          <p:nvPr/>
        </p:nvSpPr>
        <p:spPr>
          <a:xfrm>
            <a:off x="2368732" y="6162541"/>
            <a:ext cx="3356720" cy="22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R: </a:t>
            </a:r>
            <a:r>
              <a:rPr kumimoji="1" lang="zh-CN" altLang="en-US" sz="1400" dirty="0"/>
              <a:t>删除是（</a:t>
            </a:r>
            <a:r>
              <a:rPr kumimoji="1" lang="en-US" altLang="zh-CN" sz="1400" dirty="0"/>
              <a:t>”</a:t>
            </a:r>
            <a:r>
              <a:rPr kumimoji="1" lang="zh-CN" altLang="en-US" sz="1400" dirty="0"/>
              <a:t>我</a:t>
            </a:r>
            <a:r>
              <a:rPr kumimoji="1" lang="en-US" altLang="zh-CN" sz="1400" dirty="0"/>
              <a:t>”+”</a:t>
            </a:r>
            <a:r>
              <a:rPr kumimoji="1" lang="zh-CN" altLang="en-US" sz="1400" dirty="0"/>
              <a:t>快</a:t>
            </a:r>
            <a:r>
              <a:rPr kumimoji="1" lang="en-US" altLang="zh-CN" sz="1400" dirty="0"/>
              <a:t>”</a:t>
            </a:r>
            <a:r>
              <a:rPr kumimoji="1" lang="zh-CN" altLang="en-US" sz="1400" dirty="0"/>
              <a:t>的平均</a:t>
            </a:r>
            <a:r>
              <a:rPr kumimoji="1" lang="en-US" altLang="zh-CN" sz="1400" dirty="0"/>
              <a:t>ppl: z</a:t>
            </a:r>
            <a:r>
              <a:rPr kumimoji="1" lang="zh-CN" altLang="en-US" sz="1400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FA67E3-DBE5-615D-D2FC-8C30B9FA6DEA}"/>
                  </a:ext>
                </a:extLst>
              </p:cNvPr>
              <p:cNvSpPr txBox="1"/>
              <p:nvPr/>
            </p:nvSpPr>
            <p:spPr>
              <a:xfrm>
                <a:off x="6326668" y="5113901"/>
                <a:ext cx="1971924" cy="1295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1" lang="en-US" altLang="zh-CN" dirty="0"/>
                  <a:t>ppl(S)=x-y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1" lang="en-US" altLang="zh-CN" dirty="0"/>
                  <a:t>ppl(R)=x-z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1" lang="en-US" altLang="zh-CN" dirty="0"/>
                  <a:t>ppl(S)&gt;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1" lang="en-US" altLang="zh-CN" dirty="0"/>
                  <a:t>ppl(R)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FA67E3-DBE5-615D-D2FC-8C30B9FA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668" y="5113901"/>
                <a:ext cx="1971924" cy="1295676"/>
              </a:xfrm>
              <a:prstGeom prst="rect">
                <a:avLst/>
              </a:prstGeom>
              <a:blipFill>
                <a:blip r:embed="rId6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6505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9A6A22-2B37-B80C-FE03-64326E5C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8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Diamond 290">
            <a:extLst>
              <a:ext uri="{FF2B5EF4-FFF2-40B4-BE49-F238E27FC236}">
                <a16:creationId xmlns:a16="http://schemas.microsoft.com/office/drawing/2014/main" id="{0F65EF20-AB6F-4BDB-0E3A-D85362E7BE65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" name="Diamond 288">
            <a:extLst>
              <a:ext uri="{FF2B5EF4-FFF2-40B4-BE49-F238E27FC236}">
                <a16:creationId xmlns:a16="http://schemas.microsoft.com/office/drawing/2014/main" id="{F134FBD6-03E8-4569-0C74-F265107481AF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" name="Diamond 286">
            <a:extLst>
              <a:ext uri="{FF2B5EF4-FFF2-40B4-BE49-F238E27FC236}">
                <a16:creationId xmlns:a16="http://schemas.microsoft.com/office/drawing/2014/main" id="{7357D020-37BE-293B-1276-2D816EB79A42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1" name="TextBox 300">
            <a:extLst>
              <a:ext uri="{FF2B5EF4-FFF2-40B4-BE49-F238E27FC236}">
                <a16:creationId xmlns:a16="http://schemas.microsoft.com/office/drawing/2014/main" id="{5886D1EB-C7B0-121D-49BD-709993365F42}"/>
              </a:ext>
            </a:extLst>
          </p:cNvPr>
          <p:cNvSpPr txBox="1"/>
          <p:nvPr/>
        </p:nvSpPr>
        <p:spPr>
          <a:xfrm>
            <a:off x="903613" y="625591"/>
            <a:ext cx="4821839" cy="29552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2400" b="1" spc="600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融合策略</a:t>
            </a:r>
          </a:p>
        </p:txBody>
      </p:sp>
      <p:sp>
        <p:nvSpPr>
          <p:cNvPr id="7" name="Diamond 286">
            <a:extLst>
              <a:ext uri="{FF2B5EF4-FFF2-40B4-BE49-F238E27FC236}">
                <a16:creationId xmlns:a16="http://schemas.microsoft.com/office/drawing/2014/main" id="{D56408E9-AE78-B54A-1361-1FD61C98F286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5CEAEDB-3D89-03E1-6E21-77E3D93849D9}"/>
              </a:ext>
            </a:extLst>
          </p:cNvPr>
          <p:cNvSpPr txBox="1"/>
          <p:nvPr/>
        </p:nvSpPr>
        <p:spPr>
          <a:xfrm>
            <a:off x="1288974" y="6280564"/>
            <a:ext cx="8159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kumimoji="1" lang="zh-CN" altLang="en" sz="1200" dirty="0">
                <a:solidFill>
                  <a:srgbClr val="000000"/>
                </a:solidFill>
                <a:latin typeface="+mn-ea"/>
              </a:rPr>
              <a:t>代码</a:t>
            </a:r>
            <a:r>
              <a:rPr kumimoji="1" lang="zh-CN" altLang="en-US" sz="1200" dirty="0">
                <a:solidFill>
                  <a:srgbClr val="000000"/>
                </a:solidFill>
                <a:latin typeface="+mn-ea"/>
              </a:rPr>
              <a:t>开源地址：</a:t>
            </a:r>
            <a:r>
              <a:rPr kumimoji="1" lang="en" altLang="zh-CN" sz="1200" dirty="0">
                <a:solidFill>
                  <a:srgbClr val="000000"/>
                </a:solidFill>
                <a:latin typeface="+mn-ea"/>
              </a:rPr>
              <a:t>https://</a:t>
            </a:r>
            <a:r>
              <a:rPr kumimoji="1" lang="en" altLang="zh-CN" sz="1200" dirty="0" err="1">
                <a:solidFill>
                  <a:srgbClr val="000000"/>
                </a:solidFill>
                <a:latin typeface="+mn-ea"/>
              </a:rPr>
              <a:t>github.com</a:t>
            </a:r>
            <a:r>
              <a:rPr kumimoji="1" lang="en" altLang="zh-CN" sz="1200" dirty="0">
                <a:solidFill>
                  <a:srgbClr val="000000"/>
                </a:solidFill>
                <a:latin typeface="+mn-ea"/>
              </a:rPr>
              <a:t>/AI-confused/Sequence-to-Action</a:t>
            </a:r>
            <a:endParaRPr kumimoji="1" lang="en-US" altLang="zh-CN" sz="1200" i="0" u="none" strike="noStrike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12" name="表格 15">
            <a:extLst>
              <a:ext uri="{FF2B5EF4-FFF2-40B4-BE49-F238E27FC236}">
                <a16:creationId xmlns:a16="http://schemas.microsoft.com/office/drawing/2014/main" id="{EB9A5710-50C2-3A2B-D92E-97679CA2B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51407"/>
              </p:ext>
            </p:extLst>
          </p:nvPr>
        </p:nvGraphicFramePr>
        <p:xfrm>
          <a:off x="1437087" y="1583262"/>
          <a:ext cx="8576729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273">
                  <a:extLst>
                    <a:ext uri="{9D8B030D-6E8A-4147-A177-3AD203B41FA5}">
                      <a16:colId xmlns:a16="http://schemas.microsoft.com/office/drawing/2014/main" val="3047566354"/>
                    </a:ext>
                  </a:extLst>
                </a:gridCol>
                <a:gridCol w="988221">
                  <a:extLst>
                    <a:ext uri="{9D8B030D-6E8A-4147-A177-3AD203B41FA5}">
                      <a16:colId xmlns:a16="http://schemas.microsoft.com/office/drawing/2014/main" val="2428812671"/>
                    </a:ext>
                  </a:extLst>
                </a:gridCol>
                <a:gridCol w="1225247">
                  <a:extLst>
                    <a:ext uri="{9D8B030D-6E8A-4147-A177-3AD203B41FA5}">
                      <a16:colId xmlns:a16="http://schemas.microsoft.com/office/drawing/2014/main" val="649386126"/>
                    </a:ext>
                  </a:extLst>
                </a:gridCol>
                <a:gridCol w="1225247">
                  <a:extLst>
                    <a:ext uri="{9D8B030D-6E8A-4147-A177-3AD203B41FA5}">
                      <a16:colId xmlns:a16="http://schemas.microsoft.com/office/drawing/2014/main" val="3601734838"/>
                    </a:ext>
                  </a:extLst>
                </a:gridCol>
                <a:gridCol w="1225247">
                  <a:extLst>
                    <a:ext uri="{9D8B030D-6E8A-4147-A177-3AD203B41FA5}">
                      <a16:colId xmlns:a16="http://schemas.microsoft.com/office/drawing/2014/main" val="1431538356"/>
                    </a:ext>
                  </a:extLst>
                </a:gridCol>
                <a:gridCol w="1225247">
                  <a:extLst>
                    <a:ext uri="{9D8B030D-6E8A-4147-A177-3AD203B41FA5}">
                      <a16:colId xmlns:a16="http://schemas.microsoft.com/office/drawing/2014/main" val="3114203778"/>
                    </a:ext>
                  </a:extLst>
                </a:gridCol>
                <a:gridCol w="1225247">
                  <a:extLst>
                    <a:ext uri="{9D8B030D-6E8A-4147-A177-3AD203B41FA5}">
                      <a16:colId xmlns:a16="http://schemas.microsoft.com/office/drawing/2014/main" val="2837039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模型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FPR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Det-F1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Iden-F1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Pos-F1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Corr-F1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Score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67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BERT+CRF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77.23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50.93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8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BERT+Bi-LSTM+CRF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20.94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77.53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50.89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GECToR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32.15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22.68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39.71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5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PGN-1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7.96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69.95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46.02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29.97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39.67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50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PGN-2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14.31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45.21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3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S2A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25.52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82.73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27.45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37.99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92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融合后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14.9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79.94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60.78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39.85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28.31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48.49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42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0726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C6B4C9-3D14-56B5-3EA7-CF854FC82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1000"/>
          </a:blip>
          <a:srcRect b="7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E224F1F-3BC5-3F3C-B59F-977098BF21C6}"/>
              </a:ext>
            </a:extLst>
          </p:cNvPr>
          <p:cNvSpPr/>
          <p:nvPr/>
        </p:nvSpPr>
        <p:spPr>
          <a:xfrm>
            <a:off x="4370754" y="2921168"/>
            <a:ext cx="34504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感谢聆听！</a:t>
            </a:r>
          </a:p>
        </p:txBody>
      </p:sp>
    </p:spTree>
    <p:extLst>
      <p:ext uri="{BB962C8B-B14F-4D97-AF65-F5344CB8AC3E}">
        <p14:creationId xmlns:p14="http://schemas.microsoft.com/office/powerpoint/2010/main" val="98187865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DF3768D-C325-D9EB-0F64-CD3AC2FD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1000"/>
          </a:blip>
          <a:srcRect b="7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13C302-DC61-8C7C-FDC0-75F4F30379AA}"/>
              </a:ext>
            </a:extLst>
          </p:cNvPr>
          <p:cNvSpPr/>
          <p:nvPr/>
        </p:nvSpPr>
        <p:spPr>
          <a:xfrm>
            <a:off x="4008604" y="1293878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参赛队伍介绍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7DD0F3C-9861-3628-E654-70BEA6A864DC}"/>
              </a:ext>
            </a:extLst>
          </p:cNvPr>
          <p:cNvSpPr/>
          <p:nvPr/>
        </p:nvSpPr>
        <p:spPr>
          <a:xfrm>
            <a:off x="4008604" y="2427471"/>
            <a:ext cx="5606078" cy="28060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队名：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NLP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的未来</a:t>
            </a:r>
            <a:endParaRPr lang="en-US" altLang="zh-C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队长：李云良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队员：王智浩，胡飞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参赛单位：北京世纪好未来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参赛部门：美校智学云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4036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8E2FC6-2C6E-D5FE-5CE5-882CD2530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6000"/>
          </a:blip>
          <a:srcRect b="6610"/>
          <a:stretch/>
        </p:blipFill>
        <p:spPr>
          <a:xfrm rot="10800000">
            <a:off x="0" y="14286"/>
            <a:ext cx="12192000" cy="6843713"/>
          </a:xfrm>
          <a:prstGeom prst="rect">
            <a:avLst/>
          </a:prstGeom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05B10E7B-ACB3-89F0-9BB7-DC75944B7B48}"/>
              </a:ext>
            </a:extLst>
          </p:cNvPr>
          <p:cNvSpPr/>
          <p:nvPr/>
        </p:nvSpPr>
        <p:spPr>
          <a:xfrm>
            <a:off x="588397" y="755374"/>
            <a:ext cx="3474720" cy="10288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675F3DB-46B7-0B3E-DA6B-6E90BC03272E}"/>
              </a:ext>
            </a:extLst>
          </p:cNvPr>
          <p:cNvGrpSpPr/>
          <p:nvPr/>
        </p:nvGrpSpPr>
        <p:grpSpPr>
          <a:xfrm>
            <a:off x="6317743" y="1035896"/>
            <a:ext cx="5529625" cy="5813138"/>
            <a:chOff x="6317743" y="1035896"/>
            <a:chExt cx="5529625" cy="5813138"/>
          </a:xfrm>
        </p:grpSpPr>
        <p:grpSp>
          <p:nvGrpSpPr>
            <p:cNvPr id="3" name="PA_组合 54"/>
            <p:cNvGrpSpPr/>
            <p:nvPr>
              <p:custDataLst>
                <p:tags r:id="rId1"/>
              </p:custDataLst>
            </p:nvPr>
          </p:nvGrpSpPr>
          <p:grpSpPr>
            <a:xfrm>
              <a:off x="6317743" y="1035896"/>
              <a:ext cx="5529625" cy="5813138"/>
              <a:chOff x="6230840" y="1044862"/>
              <a:chExt cx="5529625" cy="5813138"/>
            </a:xfrm>
          </p:grpSpPr>
          <p:sp>
            <p:nvSpPr>
              <p:cNvPr id="2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0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9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: Shape 226"/>
                <p:cNvSpPr>
                  <a:spLocks/>
                </p:cNvSpPr>
                <p:nvPr/>
              </p:nvSpPr>
              <p:spPr bwMode="auto">
                <a:xfrm>
                  <a:off x="5333889" y="166095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: Shape 227"/>
                <p:cNvSpPr>
                  <a:spLocks/>
                </p:cNvSpPr>
                <p:nvPr/>
              </p:nvSpPr>
              <p:spPr bwMode="auto">
                <a:xfrm>
                  <a:off x="5306930" y="1801879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Oval 236"/>
                <p:cNvSpPr>
                  <a:spLocks/>
                </p:cNvSpPr>
                <p:nvPr/>
              </p:nvSpPr>
              <p:spPr bwMode="auto">
                <a:xfrm>
                  <a:off x="4746916" y="3312813"/>
                  <a:ext cx="61271" cy="6127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: Shape 237"/>
                <p:cNvSpPr>
                  <a:spLocks/>
                </p:cNvSpPr>
                <p:nvPr/>
              </p:nvSpPr>
              <p:spPr bwMode="auto">
                <a:xfrm>
                  <a:off x="4507961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30 h 30"/>
                    <a:gd name="T2" fmla="*/ 30 w 30"/>
                    <a:gd name="T3" fmla="*/ 15 h 30"/>
                    <a:gd name="T4" fmla="*/ 15 w 30"/>
                    <a:gd name="T5" fmla="*/ 0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30 h 30"/>
                    <a:gd name="T14" fmla="*/ 15 w 30"/>
                    <a:gd name="T15" fmla="*/ 0 h 30"/>
                    <a:gd name="T16" fmla="*/ 0 w 30"/>
                    <a:gd name="T17" fmla="*/ 15 h 30"/>
                    <a:gd name="T18" fmla="*/ 15 w 30"/>
                    <a:gd name="T19" fmla="*/ 30 h 30"/>
                    <a:gd name="T20" fmla="*/ 15 w 30"/>
                    <a:gd name="T21" fmla="*/ 30 h 30"/>
                    <a:gd name="T22" fmla="*/ 15 w 30"/>
                    <a:gd name="T23" fmla="*/ 23 h 30"/>
                    <a:gd name="T24" fmla="*/ 15 w 30"/>
                    <a:gd name="T25" fmla="*/ 23 h 30"/>
                    <a:gd name="T26" fmla="*/ 15 w 30"/>
                    <a:gd name="T27" fmla="*/ 23 h 30"/>
                    <a:gd name="T28" fmla="*/ 7 w 30"/>
                    <a:gd name="T29" fmla="*/ 15 h 30"/>
                    <a:gd name="T30" fmla="*/ 15 w 30"/>
                    <a:gd name="T31" fmla="*/ 7 h 30"/>
                    <a:gd name="T32" fmla="*/ 15 w 30"/>
                    <a:gd name="T33" fmla="*/ 7 h 30"/>
                    <a:gd name="T34" fmla="*/ 15 w 30"/>
                    <a:gd name="T3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lnTo>
                        <a:pt x="15" y="30"/>
                      </a:lnTo>
                      <a:close/>
                      <a:moveTo>
                        <a:pt x="15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: Shape 238"/>
                <p:cNvSpPr>
                  <a:spLocks/>
                </p:cNvSpPr>
                <p:nvPr/>
              </p:nvSpPr>
              <p:spPr bwMode="auto">
                <a:xfrm>
                  <a:off x="4494481" y="3462313"/>
                  <a:ext cx="159304" cy="57594"/>
                </a:xfrm>
                <a:custGeom>
                  <a:avLst/>
                  <a:gdLst>
                    <a:gd name="T0" fmla="*/ 3 w 36"/>
                    <a:gd name="T1" fmla="*/ 13 h 13"/>
                    <a:gd name="T2" fmla="*/ 5 w 36"/>
                    <a:gd name="T3" fmla="*/ 12 h 13"/>
                    <a:gd name="T4" fmla="*/ 18 w 36"/>
                    <a:gd name="T5" fmla="*/ 4 h 13"/>
                    <a:gd name="T6" fmla="*/ 31 w 36"/>
                    <a:gd name="T7" fmla="*/ 12 h 13"/>
                    <a:gd name="T8" fmla="*/ 35 w 36"/>
                    <a:gd name="T9" fmla="*/ 12 h 13"/>
                    <a:gd name="T10" fmla="*/ 35 w 36"/>
                    <a:gd name="T11" fmla="*/ 9 h 13"/>
                    <a:gd name="T12" fmla="*/ 18 w 36"/>
                    <a:gd name="T13" fmla="*/ 0 h 13"/>
                    <a:gd name="T14" fmla="*/ 1 w 36"/>
                    <a:gd name="T15" fmla="*/ 9 h 13"/>
                    <a:gd name="T16" fmla="*/ 1 w 36"/>
                    <a:gd name="T17" fmla="*/ 12 h 13"/>
                    <a:gd name="T18" fmla="*/ 3 w 36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3" y="13"/>
                      </a:move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8" y="7"/>
                        <a:pt x="13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4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ubicBezTo>
                        <a:pt x="11" y="0"/>
                        <a:pt x="5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: Shape 239"/>
                <p:cNvSpPr>
                  <a:spLocks/>
                </p:cNvSpPr>
                <p:nvPr/>
              </p:nvSpPr>
              <p:spPr bwMode="auto">
                <a:xfrm>
                  <a:off x="4750592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0 h 30"/>
                    <a:gd name="T2" fmla="*/ 15 w 30"/>
                    <a:gd name="T3" fmla="*/ 0 h 30"/>
                    <a:gd name="T4" fmla="*/ 15 w 30"/>
                    <a:gd name="T5" fmla="*/ 7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23 h 30"/>
                    <a:gd name="T14" fmla="*/ 15 w 30"/>
                    <a:gd name="T15" fmla="*/ 23 h 30"/>
                    <a:gd name="T16" fmla="*/ 15 w 30"/>
                    <a:gd name="T17" fmla="*/ 30 h 30"/>
                    <a:gd name="T18" fmla="*/ 15 w 30"/>
                    <a:gd name="T19" fmla="*/ 30 h 30"/>
                    <a:gd name="T20" fmla="*/ 30 w 30"/>
                    <a:gd name="T21" fmla="*/ 15 h 30"/>
                    <a:gd name="T22" fmla="*/ 15 w 30"/>
                    <a:gd name="T23" fmla="*/ 0 h 30"/>
                    <a:gd name="T24" fmla="*/ 15 w 30"/>
                    <a:gd name="T25" fmla="*/ 0 h 30"/>
                    <a:gd name="T26" fmla="*/ 0 w 30"/>
                    <a:gd name="T27" fmla="*/ 15 h 30"/>
                    <a:gd name="T28" fmla="*/ 15 w 30"/>
                    <a:gd name="T29" fmla="*/ 30 h 30"/>
                    <a:gd name="T30" fmla="*/ 15 w 30"/>
                    <a:gd name="T31" fmla="*/ 23 h 30"/>
                    <a:gd name="T32" fmla="*/ 7 w 30"/>
                    <a:gd name="T33" fmla="*/ 15 h 30"/>
                    <a:gd name="T34" fmla="*/ 15 w 30"/>
                    <a:gd name="T35" fmla="*/ 7 h 30"/>
                    <a:gd name="T36" fmla="*/ 15 w 30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" h="30"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lose/>
                      <a:moveTo>
                        <a:pt x="15" y="0"/>
                      </a:move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: Shape 240"/>
                <p:cNvSpPr>
                  <a:spLocks/>
                </p:cNvSpPr>
                <p:nvPr/>
              </p:nvSpPr>
              <p:spPr bwMode="auto">
                <a:xfrm>
                  <a:off x="4737113" y="346231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: Shape 241"/>
                <p:cNvSpPr>
                  <a:spLocks/>
                </p:cNvSpPr>
                <p:nvPr/>
              </p:nvSpPr>
              <p:spPr bwMode="auto">
                <a:xfrm>
                  <a:off x="4618248" y="3348350"/>
                  <a:ext cx="234054" cy="273267"/>
                </a:xfrm>
                <a:custGeom>
                  <a:avLst/>
                  <a:gdLst>
                    <a:gd name="T0" fmla="*/ 36 w 53"/>
                    <a:gd name="T1" fmla="*/ 22 h 62"/>
                    <a:gd name="T2" fmla="*/ 37 w 53"/>
                    <a:gd name="T3" fmla="*/ 23 h 62"/>
                    <a:gd name="T4" fmla="*/ 51 w 53"/>
                    <a:gd name="T5" fmla="*/ 17 h 62"/>
                    <a:gd name="T6" fmla="*/ 53 w 53"/>
                    <a:gd name="T7" fmla="*/ 12 h 62"/>
                    <a:gd name="T8" fmla="*/ 48 w 53"/>
                    <a:gd name="T9" fmla="*/ 11 h 62"/>
                    <a:gd name="T10" fmla="*/ 39 w 53"/>
                    <a:gd name="T11" fmla="*/ 15 h 62"/>
                    <a:gd name="T12" fmla="*/ 38 w 53"/>
                    <a:gd name="T13" fmla="*/ 15 h 62"/>
                    <a:gd name="T14" fmla="*/ 23 w 53"/>
                    <a:gd name="T15" fmla="*/ 0 h 62"/>
                    <a:gd name="T16" fmla="*/ 21 w 53"/>
                    <a:gd name="T17" fmla="*/ 0 h 62"/>
                    <a:gd name="T18" fmla="*/ 0 w 53"/>
                    <a:gd name="T19" fmla="*/ 21 h 62"/>
                    <a:gd name="T20" fmla="*/ 0 w 53"/>
                    <a:gd name="T21" fmla="*/ 22 h 62"/>
                    <a:gd name="T22" fmla="*/ 15 w 53"/>
                    <a:gd name="T23" fmla="*/ 35 h 62"/>
                    <a:gd name="T24" fmla="*/ 15 w 53"/>
                    <a:gd name="T25" fmla="*/ 36 h 62"/>
                    <a:gd name="T26" fmla="*/ 8 w 53"/>
                    <a:gd name="T27" fmla="*/ 52 h 62"/>
                    <a:gd name="T28" fmla="*/ 8 w 53"/>
                    <a:gd name="T29" fmla="*/ 54 h 62"/>
                    <a:gd name="T30" fmla="*/ 13 w 53"/>
                    <a:gd name="T31" fmla="*/ 60 h 62"/>
                    <a:gd name="T32" fmla="*/ 16 w 53"/>
                    <a:gd name="T33" fmla="*/ 62 h 62"/>
                    <a:gd name="T34" fmla="*/ 19 w 53"/>
                    <a:gd name="T35" fmla="*/ 61 h 62"/>
                    <a:gd name="T36" fmla="*/ 20 w 53"/>
                    <a:gd name="T37" fmla="*/ 55 h 62"/>
                    <a:gd name="T38" fmla="*/ 18 w 53"/>
                    <a:gd name="T39" fmla="*/ 53 h 62"/>
                    <a:gd name="T40" fmla="*/ 18 w 53"/>
                    <a:gd name="T41" fmla="*/ 51 h 62"/>
                    <a:gd name="T42" fmla="*/ 25 w 53"/>
                    <a:gd name="T43" fmla="*/ 34 h 62"/>
                    <a:gd name="T44" fmla="*/ 25 w 53"/>
                    <a:gd name="T45" fmla="*/ 32 h 62"/>
                    <a:gd name="T46" fmla="*/ 17 w 53"/>
                    <a:gd name="T47" fmla="*/ 25 h 62"/>
                    <a:gd name="T48" fmla="*/ 17 w 53"/>
                    <a:gd name="T49" fmla="*/ 23 h 62"/>
                    <a:gd name="T50" fmla="*/ 26 w 53"/>
                    <a:gd name="T51" fmla="*/ 14 h 62"/>
                    <a:gd name="T52" fmla="*/ 27 w 53"/>
                    <a:gd name="T53" fmla="*/ 15 h 62"/>
                    <a:gd name="T54" fmla="*/ 36 w 53"/>
                    <a:gd name="T55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3" h="62">
                      <a:moveTo>
                        <a:pt x="36" y="22"/>
                      </a:moveTo>
                      <a:cubicBezTo>
                        <a:pt x="36" y="23"/>
                        <a:pt x="37" y="23"/>
                        <a:pt x="37" y="23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6"/>
                        <a:pt x="53" y="14"/>
                        <a:pt x="53" y="12"/>
                      </a:cubicBezTo>
                      <a:cubicBezTo>
                        <a:pt x="52" y="11"/>
                        <a:pt x="50" y="10"/>
                        <a:pt x="48" y="11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15"/>
                        <a:pt x="38" y="15"/>
                        <a:pt x="38" y="15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3" y="25"/>
                        <a:pt x="12" y="32"/>
                        <a:pt x="15" y="35"/>
                      </a:cubicBezTo>
                      <a:cubicBezTo>
                        <a:pt x="15" y="35"/>
                        <a:pt x="15" y="36"/>
                        <a:pt x="15" y="3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3"/>
                        <a:pt x="8" y="54"/>
                      </a:cubicBezTo>
                      <a:cubicBezTo>
                        <a:pt x="13" y="60"/>
                        <a:pt x="13" y="60"/>
                        <a:pt x="13" y="60"/>
                      </a:cubicBezTo>
                      <a:cubicBezTo>
                        <a:pt x="14" y="61"/>
                        <a:pt x="15" y="62"/>
                        <a:pt x="16" y="62"/>
                      </a:cubicBezTo>
                      <a:cubicBezTo>
                        <a:pt x="17" y="62"/>
                        <a:pt x="18" y="62"/>
                        <a:pt x="19" y="61"/>
                      </a:cubicBezTo>
                      <a:cubicBezTo>
                        <a:pt x="21" y="60"/>
                        <a:pt x="21" y="57"/>
                        <a:pt x="20" y="55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2"/>
                        <a:pt x="18" y="51"/>
                        <a:pt x="18" y="5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3"/>
                        <a:pt x="25" y="33"/>
                        <a:pt x="25" y="32"/>
                      </a:cubicBezTo>
                      <a:cubicBezTo>
                        <a:pt x="23" y="31"/>
                        <a:pt x="19" y="27"/>
                        <a:pt x="17" y="25"/>
                      </a:cubicBezTo>
                      <a:cubicBezTo>
                        <a:pt x="17" y="24"/>
                        <a:pt x="17" y="24"/>
                        <a:pt x="17" y="2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7" y="14"/>
                        <a:pt x="27" y="15"/>
                      </a:cubicBezTo>
                      <a:lnTo>
                        <a:pt x="36" y="2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: Shape 243"/>
                <p:cNvSpPr>
                  <a:spLocks/>
                </p:cNvSpPr>
                <p:nvPr/>
              </p:nvSpPr>
              <p:spPr bwMode="auto">
                <a:xfrm>
                  <a:off x="4097447" y="3582404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: Shape 244"/>
                <p:cNvSpPr>
                  <a:spLocks/>
                </p:cNvSpPr>
                <p:nvPr/>
              </p:nvSpPr>
              <p:spPr bwMode="auto">
                <a:xfrm>
                  <a:off x="3871972" y="3657154"/>
                  <a:ext cx="300226" cy="211996"/>
                </a:xfrm>
                <a:custGeom>
                  <a:avLst/>
                  <a:gdLst>
                    <a:gd name="T0" fmla="*/ 30 w 68"/>
                    <a:gd name="T1" fmla="*/ 34 h 48"/>
                    <a:gd name="T2" fmla="*/ 30 w 68"/>
                    <a:gd name="T3" fmla="*/ 35 h 48"/>
                    <a:gd name="T4" fmla="*/ 30 w 68"/>
                    <a:gd name="T5" fmla="*/ 37 h 48"/>
                    <a:gd name="T6" fmla="*/ 30 w 68"/>
                    <a:gd name="T7" fmla="*/ 44 h 48"/>
                    <a:gd name="T8" fmla="*/ 37 w 68"/>
                    <a:gd name="T9" fmla="*/ 48 h 48"/>
                    <a:gd name="T10" fmla="*/ 37 w 68"/>
                    <a:gd name="T11" fmla="*/ 37 h 48"/>
                    <a:gd name="T12" fmla="*/ 37 w 68"/>
                    <a:gd name="T13" fmla="*/ 35 h 48"/>
                    <a:gd name="T14" fmla="*/ 37 w 68"/>
                    <a:gd name="T15" fmla="*/ 34 h 48"/>
                    <a:gd name="T16" fmla="*/ 57 w 68"/>
                    <a:gd name="T17" fmla="*/ 12 h 48"/>
                    <a:gd name="T18" fmla="*/ 68 w 68"/>
                    <a:gd name="T19" fmla="*/ 0 h 48"/>
                    <a:gd name="T20" fmla="*/ 51 w 68"/>
                    <a:gd name="T21" fmla="*/ 0 h 48"/>
                    <a:gd name="T22" fmla="*/ 0 w 68"/>
                    <a:gd name="T23" fmla="*/ 0 h 48"/>
                    <a:gd name="T24" fmla="*/ 30 w 68"/>
                    <a:gd name="T25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" h="48">
                      <a:moveTo>
                        <a:pt x="30" y="34"/>
                      </a:move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3" y="45"/>
                        <a:pt x="35" y="47"/>
                        <a:pt x="37" y="4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: Shape 267"/>
                <p:cNvSpPr>
                  <a:spLocks/>
                </p:cNvSpPr>
                <p:nvPr/>
              </p:nvSpPr>
              <p:spPr bwMode="auto">
                <a:xfrm>
                  <a:off x="5735824" y="201019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: Shape 268"/>
                <p:cNvSpPr>
                  <a:spLocks/>
                </p:cNvSpPr>
                <p:nvPr/>
              </p:nvSpPr>
              <p:spPr bwMode="auto">
                <a:xfrm>
                  <a:off x="5708865" y="2142544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: Shape 269"/>
                <p:cNvSpPr>
                  <a:spLocks/>
                </p:cNvSpPr>
                <p:nvPr/>
              </p:nvSpPr>
              <p:spPr bwMode="auto">
                <a:xfrm>
                  <a:off x="4269005" y="1537190"/>
                  <a:ext cx="155627" cy="66172"/>
                </a:xfrm>
                <a:custGeom>
                  <a:avLst/>
                  <a:gdLst>
                    <a:gd name="T0" fmla="*/ 0 w 127"/>
                    <a:gd name="T1" fmla="*/ 29 h 54"/>
                    <a:gd name="T2" fmla="*/ 51 w 127"/>
                    <a:gd name="T3" fmla="*/ 54 h 54"/>
                    <a:gd name="T4" fmla="*/ 127 w 127"/>
                    <a:gd name="T5" fmla="*/ 54 h 54"/>
                    <a:gd name="T6" fmla="*/ 15 w 127"/>
                    <a:gd name="T7" fmla="*/ 0 h 54"/>
                    <a:gd name="T8" fmla="*/ 0 w 127"/>
                    <a:gd name="T9" fmla="*/ 2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54">
                      <a:moveTo>
                        <a:pt x="0" y="29"/>
                      </a:moveTo>
                      <a:lnTo>
                        <a:pt x="51" y="54"/>
                      </a:lnTo>
                      <a:lnTo>
                        <a:pt x="127" y="54"/>
                      </a:lnTo>
                      <a:lnTo>
                        <a:pt x="1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: Shape 270"/>
                <p:cNvSpPr>
                  <a:spLocks/>
                </p:cNvSpPr>
                <p:nvPr/>
              </p:nvSpPr>
              <p:spPr bwMode="auto">
                <a:xfrm>
                  <a:off x="4269005" y="1611940"/>
                  <a:ext cx="376202" cy="189939"/>
                </a:xfrm>
                <a:custGeom>
                  <a:avLst/>
                  <a:gdLst>
                    <a:gd name="T0" fmla="*/ 123 w 307"/>
                    <a:gd name="T1" fmla="*/ 155 h 155"/>
                    <a:gd name="T2" fmla="*/ 245 w 307"/>
                    <a:gd name="T3" fmla="*/ 155 h 155"/>
                    <a:gd name="T4" fmla="*/ 245 w 307"/>
                    <a:gd name="T5" fmla="*/ 123 h 155"/>
                    <a:gd name="T6" fmla="*/ 307 w 307"/>
                    <a:gd name="T7" fmla="*/ 123 h 155"/>
                    <a:gd name="T8" fmla="*/ 307 w 307"/>
                    <a:gd name="T9" fmla="*/ 33 h 155"/>
                    <a:gd name="T10" fmla="*/ 245 w 307"/>
                    <a:gd name="T11" fmla="*/ 33 h 155"/>
                    <a:gd name="T12" fmla="*/ 245 w 307"/>
                    <a:gd name="T13" fmla="*/ 0 h 155"/>
                    <a:gd name="T14" fmla="*/ 145 w 307"/>
                    <a:gd name="T15" fmla="*/ 0 h 155"/>
                    <a:gd name="T16" fmla="*/ 123 w 307"/>
                    <a:gd name="T17" fmla="*/ 0 h 155"/>
                    <a:gd name="T18" fmla="*/ 123 w 307"/>
                    <a:gd name="T19" fmla="*/ 62 h 155"/>
                    <a:gd name="T20" fmla="*/ 184 w 307"/>
                    <a:gd name="T21" fmla="*/ 62 h 155"/>
                    <a:gd name="T22" fmla="*/ 184 w 307"/>
                    <a:gd name="T23" fmla="*/ 94 h 155"/>
                    <a:gd name="T24" fmla="*/ 123 w 307"/>
                    <a:gd name="T25" fmla="*/ 94 h 155"/>
                    <a:gd name="T26" fmla="*/ 123 w 307"/>
                    <a:gd name="T27" fmla="*/ 155 h 155"/>
                    <a:gd name="T28" fmla="*/ 0 w 307"/>
                    <a:gd name="T29" fmla="*/ 155 h 155"/>
                    <a:gd name="T30" fmla="*/ 123 w 307"/>
                    <a:gd name="T31" fmla="*/ 155 h 155"/>
                    <a:gd name="T32" fmla="*/ 123 w 307"/>
                    <a:gd name="T33" fmla="*/ 94 h 155"/>
                    <a:gd name="T34" fmla="*/ 62 w 307"/>
                    <a:gd name="T35" fmla="*/ 94 h 155"/>
                    <a:gd name="T36" fmla="*/ 62 w 307"/>
                    <a:gd name="T37" fmla="*/ 62 h 155"/>
                    <a:gd name="T38" fmla="*/ 62 w 307"/>
                    <a:gd name="T39" fmla="*/ 62 h 155"/>
                    <a:gd name="T40" fmla="*/ 123 w 307"/>
                    <a:gd name="T41" fmla="*/ 62 h 155"/>
                    <a:gd name="T42" fmla="*/ 123 w 307"/>
                    <a:gd name="T43" fmla="*/ 0 h 155"/>
                    <a:gd name="T44" fmla="*/ 65 w 307"/>
                    <a:gd name="T45" fmla="*/ 0 h 155"/>
                    <a:gd name="T46" fmla="*/ 0 w 307"/>
                    <a:gd name="T47" fmla="*/ 0 h 155"/>
                    <a:gd name="T48" fmla="*/ 0 w 307"/>
                    <a:gd name="T49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7" h="155">
                      <a:moveTo>
                        <a:pt x="123" y="155"/>
                      </a:moveTo>
                      <a:lnTo>
                        <a:pt x="245" y="155"/>
                      </a:lnTo>
                      <a:lnTo>
                        <a:pt x="245" y="123"/>
                      </a:lnTo>
                      <a:lnTo>
                        <a:pt x="307" y="123"/>
                      </a:lnTo>
                      <a:lnTo>
                        <a:pt x="307" y="33"/>
                      </a:lnTo>
                      <a:lnTo>
                        <a:pt x="245" y="33"/>
                      </a:lnTo>
                      <a:lnTo>
                        <a:pt x="245" y="0"/>
                      </a:lnTo>
                      <a:lnTo>
                        <a:pt x="145" y="0"/>
                      </a:lnTo>
                      <a:lnTo>
                        <a:pt x="123" y="0"/>
                      </a:lnTo>
                      <a:lnTo>
                        <a:pt x="123" y="62"/>
                      </a:lnTo>
                      <a:lnTo>
                        <a:pt x="184" y="62"/>
                      </a:lnTo>
                      <a:lnTo>
                        <a:pt x="184" y="94"/>
                      </a:lnTo>
                      <a:lnTo>
                        <a:pt x="123" y="94"/>
                      </a:lnTo>
                      <a:lnTo>
                        <a:pt x="123" y="155"/>
                      </a:lnTo>
                      <a:close/>
                      <a:moveTo>
                        <a:pt x="0" y="155"/>
                      </a:moveTo>
                      <a:lnTo>
                        <a:pt x="123" y="155"/>
                      </a:lnTo>
                      <a:lnTo>
                        <a:pt x="123" y="94"/>
                      </a:lnTo>
                      <a:lnTo>
                        <a:pt x="62" y="94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123" y="62"/>
                      </a:lnTo>
                      <a:lnTo>
                        <a:pt x="123" y="0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: Shape 273"/>
                <p:cNvSpPr>
                  <a:spLocks/>
                </p:cNvSpPr>
                <p:nvPr/>
              </p:nvSpPr>
              <p:spPr bwMode="auto">
                <a:xfrm>
                  <a:off x="5369426" y="2200138"/>
                  <a:ext cx="269591" cy="136021"/>
                </a:xfrm>
                <a:custGeom>
                  <a:avLst/>
                  <a:gdLst>
                    <a:gd name="T0" fmla="*/ 53 w 61"/>
                    <a:gd name="T1" fmla="*/ 22 h 31"/>
                    <a:gd name="T2" fmla="*/ 61 w 61"/>
                    <a:gd name="T3" fmla="*/ 11 h 31"/>
                    <a:gd name="T4" fmla="*/ 53 w 61"/>
                    <a:gd name="T5" fmla="*/ 1 h 31"/>
                    <a:gd name="T6" fmla="*/ 53 w 61"/>
                    <a:gd name="T7" fmla="*/ 5 h 31"/>
                    <a:gd name="T8" fmla="*/ 57 w 61"/>
                    <a:gd name="T9" fmla="*/ 11 h 31"/>
                    <a:gd name="T10" fmla="*/ 53 w 61"/>
                    <a:gd name="T11" fmla="*/ 17 h 31"/>
                    <a:gd name="T12" fmla="*/ 53 w 61"/>
                    <a:gd name="T13" fmla="*/ 22 h 31"/>
                    <a:gd name="T14" fmla="*/ 26 w 61"/>
                    <a:gd name="T15" fmla="*/ 31 h 31"/>
                    <a:gd name="T16" fmla="*/ 46 w 61"/>
                    <a:gd name="T17" fmla="*/ 21 h 31"/>
                    <a:gd name="T18" fmla="*/ 51 w 61"/>
                    <a:gd name="T19" fmla="*/ 22 h 31"/>
                    <a:gd name="T20" fmla="*/ 53 w 61"/>
                    <a:gd name="T21" fmla="*/ 22 h 31"/>
                    <a:gd name="T22" fmla="*/ 53 w 61"/>
                    <a:gd name="T23" fmla="*/ 17 h 31"/>
                    <a:gd name="T24" fmla="*/ 51 w 61"/>
                    <a:gd name="T25" fmla="*/ 17 h 31"/>
                    <a:gd name="T26" fmla="*/ 49 w 61"/>
                    <a:gd name="T27" fmla="*/ 17 h 31"/>
                    <a:gd name="T28" fmla="*/ 52 w 61"/>
                    <a:gd name="T29" fmla="*/ 5 h 31"/>
                    <a:gd name="T30" fmla="*/ 52 w 61"/>
                    <a:gd name="T31" fmla="*/ 5 h 31"/>
                    <a:gd name="T32" fmla="*/ 52 w 61"/>
                    <a:gd name="T33" fmla="*/ 5 h 31"/>
                    <a:gd name="T34" fmla="*/ 53 w 61"/>
                    <a:gd name="T35" fmla="*/ 5 h 31"/>
                    <a:gd name="T36" fmla="*/ 53 w 61"/>
                    <a:gd name="T37" fmla="*/ 1 h 31"/>
                    <a:gd name="T38" fmla="*/ 51 w 61"/>
                    <a:gd name="T39" fmla="*/ 0 h 31"/>
                    <a:gd name="T40" fmla="*/ 51 w 61"/>
                    <a:gd name="T41" fmla="*/ 0 h 31"/>
                    <a:gd name="T42" fmla="*/ 1 w 61"/>
                    <a:gd name="T43" fmla="*/ 0 h 31"/>
                    <a:gd name="T44" fmla="*/ 0 w 61"/>
                    <a:gd name="T45" fmla="*/ 5 h 31"/>
                    <a:gd name="T46" fmla="*/ 26 w 61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1" h="31">
                      <a:moveTo>
                        <a:pt x="53" y="22"/>
                      </a:moveTo>
                      <a:cubicBezTo>
                        <a:pt x="58" y="21"/>
                        <a:pt x="61" y="16"/>
                        <a:pt x="61" y="11"/>
                      </a:cubicBezTo>
                      <a:cubicBezTo>
                        <a:pt x="61" y="6"/>
                        <a:pt x="58" y="1"/>
                        <a:pt x="53" y="1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5" y="6"/>
                        <a:pt x="57" y="8"/>
                        <a:pt x="57" y="11"/>
                      </a:cubicBezTo>
                      <a:cubicBezTo>
                        <a:pt x="57" y="14"/>
                        <a:pt x="55" y="16"/>
                        <a:pt x="53" y="17"/>
                      </a:cubicBezTo>
                      <a:lnTo>
                        <a:pt x="53" y="22"/>
                      </a:lnTo>
                      <a:close/>
                      <a:moveTo>
                        <a:pt x="26" y="31"/>
                      </a:moveTo>
                      <a:cubicBezTo>
                        <a:pt x="34" y="31"/>
                        <a:pt x="41" y="27"/>
                        <a:pt x="46" y="21"/>
                      </a:cubicBezTo>
                      <a:cubicBezTo>
                        <a:pt x="47" y="22"/>
                        <a:pt x="49" y="22"/>
                        <a:pt x="51" y="22"/>
                      </a:cubicBezTo>
                      <a:cubicBezTo>
                        <a:pt x="51" y="22"/>
                        <a:pt x="52" y="22"/>
                        <a:pt x="53" y="22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2" y="17"/>
                        <a:pt x="51" y="17"/>
                        <a:pt x="51" y="17"/>
                      </a:cubicBezTo>
                      <a:cubicBezTo>
                        <a:pt x="50" y="17"/>
                        <a:pt x="49" y="17"/>
                        <a:pt x="49" y="17"/>
                      </a:cubicBezTo>
                      <a:cubicBezTo>
                        <a:pt x="51" y="13"/>
                        <a:pt x="52" y="9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3" y="5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2" y="0"/>
                        <a:pt x="52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Rectangle 274"/>
                <p:cNvSpPr>
                  <a:spLocks/>
                </p:cNvSpPr>
                <p:nvPr/>
              </p:nvSpPr>
              <p:spPr bwMode="auto">
                <a:xfrm>
                  <a:off x="5369426" y="2345962"/>
                  <a:ext cx="247533" cy="22057"/>
                </a:xfrm>
                <a:prstGeom prst="rect">
                  <a:avLst/>
                </a:pr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: Shape 275"/>
                <p:cNvSpPr>
                  <a:spLocks/>
                </p:cNvSpPr>
                <p:nvPr/>
              </p:nvSpPr>
              <p:spPr bwMode="auto">
                <a:xfrm>
                  <a:off x="5427020" y="2080048"/>
                  <a:ext cx="44115" cy="115189"/>
                </a:xfrm>
                <a:custGeom>
                  <a:avLst/>
                  <a:gdLst>
                    <a:gd name="T0" fmla="*/ 3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6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3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3" y="19"/>
                      </a:moveTo>
                      <a:cubicBezTo>
                        <a:pt x="0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7" y="12"/>
                        <a:pt x="7" y="11"/>
                      </a:cubicBezTo>
                      <a:cubicBezTo>
                        <a:pt x="6" y="10"/>
                        <a:pt x="5" y="7"/>
                        <a:pt x="6" y="7"/>
                      </a:cubicBezTo>
                      <a:cubicBezTo>
                        <a:pt x="9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1" y="12"/>
                        <a:pt x="6" y="19"/>
                        <a:pt x="3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: Shape 276"/>
                <p:cNvSpPr>
                  <a:spLocks/>
                </p:cNvSpPr>
                <p:nvPr/>
              </p:nvSpPr>
              <p:spPr bwMode="auto">
                <a:xfrm>
                  <a:off x="5488291" y="2080048"/>
                  <a:ext cx="44115" cy="115189"/>
                </a:xfrm>
                <a:custGeom>
                  <a:avLst/>
                  <a:gdLst>
                    <a:gd name="T0" fmla="*/ 4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7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4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4" y="19"/>
                      </a:moveTo>
                      <a:cubicBezTo>
                        <a:pt x="1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8" y="12"/>
                        <a:pt x="7" y="11"/>
                      </a:cubicBezTo>
                      <a:cubicBezTo>
                        <a:pt x="6" y="10"/>
                        <a:pt x="5" y="7"/>
                        <a:pt x="7" y="7"/>
                      </a:cubicBezTo>
                      <a:cubicBezTo>
                        <a:pt x="10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2" y="12"/>
                        <a:pt x="6" y="19"/>
                        <a:pt x="4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: Shape 277"/>
                <p:cNvSpPr>
                  <a:spLocks/>
                </p:cNvSpPr>
                <p:nvPr/>
              </p:nvSpPr>
              <p:spPr bwMode="auto">
                <a:xfrm>
                  <a:off x="4794707" y="1638899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: Shape 278"/>
                <p:cNvSpPr>
                  <a:spLocks/>
                </p:cNvSpPr>
                <p:nvPr/>
              </p:nvSpPr>
              <p:spPr bwMode="auto">
                <a:xfrm>
                  <a:off x="4163620" y="3246641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: Shape 279"/>
                <p:cNvSpPr>
                  <a:spLocks/>
                </p:cNvSpPr>
                <p:nvPr/>
              </p:nvSpPr>
              <p:spPr bwMode="auto">
                <a:xfrm>
                  <a:off x="4335177" y="3428002"/>
                  <a:ext cx="71074" cy="69849"/>
                </a:xfrm>
                <a:custGeom>
                  <a:avLst/>
                  <a:gdLst>
                    <a:gd name="T0" fmla="*/ 47 w 58"/>
                    <a:gd name="T1" fmla="*/ 0 h 57"/>
                    <a:gd name="T2" fmla="*/ 0 w 58"/>
                    <a:gd name="T3" fmla="*/ 46 h 57"/>
                    <a:gd name="T4" fmla="*/ 11 w 58"/>
                    <a:gd name="T5" fmla="*/ 57 h 57"/>
                    <a:gd name="T6" fmla="*/ 58 w 58"/>
                    <a:gd name="T7" fmla="*/ 10 h 57"/>
                    <a:gd name="T8" fmla="*/ 47 w 58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7">
                      <a:moveTo>
                        <a:pt x="47" y="0"/>
                      </a:moveTo>
                      <a:lnTo>
                        <a:pt x="0" y="46"/>
                      </a:lnTo>
                      <a:lnTo>
                        <a:pt x="11" y="57"/>
                      </a:lnTo>
                      <a:lnTo>
                        <a:pt x="58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10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05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2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3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61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PA_组合 21"/>
            <p:cNvGrpSpPr/>
            <p:nvPr>
              <p:custDataLst>
                <p:tags r:id="rId2"/>
              </p:custDataLst>
            </p:nvPr>
          </p:nvGrpSpPr>
          <p:grpSpPr>
            <a:xfrm>
              <a:off x="8189952" y="3169126"/>
              <a:ext cx="1409700" cy="1005447"/>
              <a:chOff x="5069886" y="293530"/>
              <a:chExt cx="2052228" cy="1463723"/>
            </a:xfrm>
            <a:solidFill>
              <a:schemeClr val="bg1"/>
            </a:solidFill>
          </p:grpSpPr>
          <p:sp>
            <p:nvSpPr>
              <p:cNvPr id="27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4400" b="1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sp>
            <p:nvSpPr>
              <p:cNvPr id="28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CONTENT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E776AB6-15F9-D024-C0C5-EED8D0212C5B}"/>
              </a:ext>
            </a:extLst>
          </p:cNvPr>
          <p:cNvGrpSpPr/>
          <p:nvPr/>
        </p:nvGrpSpPr>
        <p:grpSpPr>
          <a:xfrm>
            <a:off x="763330" y="913383"/>
            <a:ext cx="5426223" cy="5091040"/>
            <a:chOff x="763330" y="913383"/>
            <a:chExt cx="5426223" cy="5091040"/>
          </a:xfrm>
        </p:grpSpPr>
        <p:sp>
          <p:nvSpPr>
            <p:cNvPr id="9" name="Diamond 286"/>
            <p:cNvSpPr/>
            <p:nvPr/>
          </p:nvSpPr>
          <p:spPr>
            <a:xfrm>
              <a:off x="763330" y="4120656"/>
              <a:ext cx="759736" cy="759736"/>
            </a:xfrm>
            <a:prstGeom prst="diamon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4">
                      <a:lumMod val="7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" name="TextBox 300"/>
            <p:cNvSpPr txBox="1"/>
            <p:nvPr/>
          </p:nvSpPr>
          <p:spPr>
            <a:xfrm>
              <a:off x="1332236" y="4356962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拼写纠错模型</a:t>
              </a:r>
            </a:p>
          </p:txBody>
        </p:sp>
        <p:sp>
          <p:nvSpPr>
            <p:cNvPr id="11" name="Diamond 288"/>
            <p:cNvSpPr/>
            <p:nvPr/>
          </p:nvSpPr>
          <p:spPr>
            <a:xfrm>
              <a:off x="763330" y="3051565"/>
              <a:ext cx="759736" cy="759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TextBox 298"/>
            <p:cNvSpPr txBox="1"/>
            <p:nvPr/>
          </p:nvSpPr>
          <p:spPr>
            <a:xfrm>
              <a:off x="1332236" y="3287871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语病纠正模型</a:t>
              </a:r>
            </a:p>
          </p:txBody>
        </p:sp>
        <p:sp>
          <p:nvSpPr>
            <p:cNvPr id="13" name="Diamond 290"/>
            <p:cNvSpPr/>
            <p:nvPr/>
          </p:nvSpPr>
          <p:spPr>
            <a:xfrm>
              <a:off x="763330" y="1982474"/>
              <a:ext cx="759736" cy="759736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9" name="TextBox 296"/>
            <p:cNvSpPr txBox="1"/>
            <p:nvPr/>
          </p:nvSpPr>
          <p:spPr>
            <a:xfrm>
              <a:off x="1332236" y="2210037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语病检测模型</a:t>
              </a:r>
            </a:p>
          </p:txBody>
        </p:sp>
        <p:sp>
          <p:nvSpPr>
            <p:cNvPr id="15" name="Diamond 292"/>
            <p:cNvSpPr/>
            <p:nvPr/>
          </p:nvSpPr>
          <p:spPr>
            <a:xfrm>
              <a:off x="763332" y="913383"/>
              <a:ext cx="759736" cy="75973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TextBox 294"/>
            <p:cNvSpPr txBox="1"/>
            <p:nvPr/>
          </p:nvSpPr>
          <p:spPr>
            <a:xfrm>
              <a:off x="1332236" y="1145486"/>
              <a:ext cx="4821839" cy="29552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比赛背景</a:t>
              </a:r>
            </a:p>
          </p:txBody>
        </p:sp>
        <p:sp>
          <p:nvSpPr>
            <p:cNvPr id="4" name="Diamond 286">
              <a:extLst>
                <a:ext uri="{FF2B5EF4-FFF2-40B4-BE49-F238E27FC236}">
                  <a16:creationId xmlns:a16="http://schemas.microsoft.com/office/drawing/2014/main" id="{48D9CB0D-834D-65AE-8D29-BA3BD4FECB12}"/>
                </a:ext>
              </a:extLst>
            </p:cNvPr>
            <p:cNvSpPr/>
            <p:nvPr/>
          </p:nvSpPr>
          <p:spPr>
            <a:xfrm>
              <a:off x="798808" y="5244687"/>
              <a:ext cx="759736" cy="75973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7" name="TextBox 300">
              <a:extLst>
                <a:ext uri="{FF2B5EF4-FFF2-40B4-BE49-F238E27FC236}">
                  <a16:creationId xmlns:a16="http://schemas.microsoft.com/office/drawing/2014/main" id="{9BC454C5-5F72-79F0-CDB7-EF9829063635}"/>
                </a:ext>
              </a:extLst>
            </p:cNvPr>
            <p:cNvSpPr txBox="1"/>
            <p:nvPr/>
          </p:nvSpPr>
          <p:spPr>
            <a:xfrm>
              <a:off x="1367714" y="5480993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融合策略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9911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9A6A22-2B37-B80C-FE03-64326E5C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8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Diamond 292">
            <a:extLst>
              <a:ext uri="{FF2B5EF4-FFF2-40B4-BE49-F238E27FC236}">
                <a16:creationId xmlns:a16="http://schemas.microsoft.com/office/drawing/2014/main" id="{BC5CA62D-9CD9-3C05-70C2-5C07B4DA1F8D}"/>
              </a:ext>
            </a:extLst>
          </p:cNvPr>
          <p:cNvSpPr/>
          <p:nvPr/>
        </p:nvSpPr>
        <p:spPr>
          <a:xfrm>
            <a:off x="334707" y="384745"/>
            <a:ext cx="759736" cy="759736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TextBox 294">
            <a:extLst>
              <a:ext uri="{FF2B5EF4-FFF2-40B4-BE49-F238E27FC236}">
                <a16:creationId xmlns:a16="http://schemas.microsoft.com/office/drawing/2014/main" id="{D5EA4F58-FB18-7792-A1FB-C411028FA26B}"/>
              </a:ext>
            </a:extLst>
          </p:cNvPr>
          <p:cNvSpPr txBox="1"/>
          <p:nvPr/>
        </p:nvSpPr>
        <p:spPr>
          <a:xfrm>
            <a:off x="903611" y="616848"/>
            <a:ext cx="4821839" cy="29552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fontScale="92500" lnSpcReduction="20000"/>
          </a:bodyPr>
          <a:lstStyle/>
          <a:p>
            <a:r>
              <a:rPr lang="zh-CN" altLang="en-US" sz="2400" b="1" spc="600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比赛背景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DBD8C6-8494-8707-F119-73CAE3D95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700" y="1276081"/>
            <a:ext cx="8229982" cy="97999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39213CF-D7CD-BB7A-D610-53D3EF28FF04}"/>
              </a:ext>
            </a:extLst>
          </p:cNvPr>
          <p:cNvSpPr txBox="1"/>
          <p:nvPr/>
        </p:nvSpPr>
        <p:spPr>
          <a:xfrm>
            <a:off x="1288974" y="2417974"/>
            <a:ext cx="8626207" cy="378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0070C0"/>
                </a:solidFill>
              </a:rPr>
              <a:t>语病错误类型：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赘余</a:t>
            </a:r>
            <a:r>
              <a:rPr kumimoji="1" lang="en-US" altLang="zh-CN" dirty="0"/>
              <a:t>(R)</a:t>
            </a:r>
            <a:r>
              <a:rPr kumimoji="1" lang="zh-CN" altLang="en-US" dirty="0"/>
              <a:t>、缺失</a:t>
            </a:r>
            <a:r>
              <a:rPr kumimoji="1" lang="en-US" altLang="zh-CN" dirty="0"/>
              <a:t>(M)</a:t>
            </a:r>
            <a:r>
              <a:rPr kumimoji="1" lang="zh-CN" altLang="en-US" dirty="0"/>
              <a:t>、乱序</a:t>
            </a:r>
            <a:r>
              <a:rPr kumimoji="1" lang="en-US" altLang="zh-CN" dirty="0"/>
              <a:t>(W)</a:t>
            </a:r>
            <a:r>
              <a:rPr kumimoji="1" lang="zh-CN" altLang="en-US" dirty="0"/>
              <a:t>、误用</a:t>
            </a:r>
            <a:r>
              <a:rPr kumimoji="1" lang="en-US" altLang="zh-CN" dirty="0"/>
              <a:t>(S)</a:t>
            </a: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0070C0"/>
                </a:solidFill>
              </a:rPr>
              <a:t>评价指标：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1</a:t>
            </a:r>
            <a:r>
              <a:rPr kumimoji="1" lang="zh-CN" altLang="en-US" dirty="0"/>
              <a:t>）</a:t>
            </a:r>
            <a:r>
              <a:rPr kumimoji="1" lang="en-US" altLang="zh-CN" dirty="0"/>
              <a:t>FPR</a:t>
            </a:r>
            <a:r>
              <a:rPr kumimoji="1" lang="zh-CN" altLang="en-US" dirty="0"/>
              <a:t>（假阳性）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2</a:t>
            </a:r>
            <a:r>
              <a:rPr kumimoji="1" lang="zh-CN" altLang="en-US" dirty="0"/>
              <a:t>）检测层</a:t>
            </a:r>
            <a:r>
              <a:rPr kumimoji="1" lang="en-US" altLang="zh-CN" dirty="0"/>
              <a:t>F1</a:t>
            </a:r>
            <a:r>
              <a:rPr kumimoji="1" lang="zh-CN" altLang="en-US" dirty="0"/>
              <a:t>（是否有语病）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3</a:t>
            </a:r>
            <a:r>
              <a:rPr kumimoji="1" lang="zh-CN" altLang="en-US" dirty="0"/>
              <a:t>）识别层</a:t>
            </a:r>
            <a:r>
              <a:rPr kumimoji="1" lang="en-US" altLang="zh-CN" dirty="0"/>
              <a:t>F1</a:t>
            </a:r>
            <a:r>
              <a:rPr kumimoji="1" lang="zh-CN" altLang="en-US" dirty="0"/>
              <a:t>（包含哪些语病）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4</a:t>
            </a:r>
            <a:r>
              <a:rPr kumimoji="1" lang="zh-CN" altLang="en-US" dirty="0"/>
              <a:t>）定位层</a:t>
            </a:r>
            <a:r>
              <a:rPr kumimoji="1" lang="en-US" altLang="zh-CN" dirty="0"/>
              <a:t>F1</a:t>
            </a:r>
            <a:r>
              <a:rPr kumimoji="1" lang="zh-CN" altLang="en-US" dirty="0"/>
              <a:t>（语病的类型与位置）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5</a:t>
            </a:r>
            <a:r>
              <a:rPr kumimoji="1" lang="zh-CN" altLang="en-US" dirty="0"/>
              <a:t>）纠正层</a:t>
            </a:r>
            <a:r>
              <a:rPr kumimoji="1" lang="en-US" altLang="zh-CN" dirty="0"/>
              <a:t>F1</a:t>
            </a:r>
            <a:r>
              <a:rPr kumimoji="1" lang="zh-CN" altLang="en-US" dirty="0"/>
              <a:t>（</a:t>
            </a:r>
            <a:r>
              <a:rPr kumimoji="1" lang="en-US" altLang="zh-CN" dirty="0"/>
              <a:t>M</a:t>
            </a:r>
            <a:r>
              <a:rPr kumimoji="1" lang="zh-CN" altLang="en-US" dirty="0"/>
              <a:t>与</a:t>
            </a:r>
            <a:r>
              <a:rPr kumimoji="1" lang="en-US" altLang="zh-CN" dirty="0"/>
              <a:t>S</a:t>
            </a:r>
            <a:r>
              <a:rPr kumimoji="1" lang="zh-CN" altLang="en-US" dirty="0"/>
              <a:t>类型语病的纠正）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6</a:t>
            </a:r>
            <a:r>
              <a:rPr kumimoji="1" lang="zh-CN" altLang="en-US" dirty="0"/>
              <a:t>）综合得分（上述分数的加权平均，决定最终排名）</a:t>
            </a: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CD0DE5F6-00DE-C76D-BCE4-7F2C7E788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87238"/>
              </p:ext>
            </p:extLst>
          </p:nvPr>
        </p:nvGraphicFramePr>
        <p:xfrm>
          <a:off x="6750296" y="3532159"/>
          <a:ext cx="2864386" cy="147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93">
                  <a:extLst>
                    <a:ext uri="{9D8B030D-6E8A-4147-A177-3AD203B41FA5}">
                      <a16:colId xmlns:a16="http://schemas.microsoft.com/office/drawing/2014/main" val="3535972544"/>
                    </a:ext>
                  </a:extLst>
                </a:gridCol>
                <a:gridCol w="1432193">
                  <a:extLst>
                    <a:ext uri="{9D8B030D-6E8A-4147-A177-3AD203B41FA5}">
                      <a16:colId xmlns:a16="http://schemas.microsoft.com/office/drawing/2014/main" val="484084055"/>
                    </a:ext>
                  </a:extLst>
                </a:gridCol>
              </a:tblGrid>
              <a:tr h="41650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数据集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727302"/>
                  </a:ext>
                </a:extLst>
              </a:tr>
              <a:tr h="4676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Lang8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110W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896260"/>
                  </a:ext>
                </a:extLst>
              </a:tr>
              <a:tr h="590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CGED</a:t>
                      </a:r>
                      <a:r>
                        <a:rPr lang="zh-CN" altLang="en-US" dirty="0"/>
                        <a:t>历年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5W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85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1708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8E2FC6-2C6E-D5FE-5CE5-882CD2530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6000"/>
          </a:blip>
          <a:srcRect b="6610"/>
          <a:stretch/>
        </p:blipFill>
        <p:spPr>
          <a:xfrm rot="10800000">
            <a:off x="0" y="14286"/>
            <a:ext cx="12192000" cy="684371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675F3DB-46B7-0B3E-DA6B-6E90BC03272E}"/>
              </a:ext>
            </a:extLst>
          </p:cNvPr>
          <p:cNvGrpSpPr/>
          <p:nvPr/>
        </p:nvGrpSpPr>
        <p:grpSpPr>
          <a:xfrm>
            <a:off x="6317743" y="1035896"/>
            <a:ext cx="5529625" cy="5813138"/>
            <a:chOff x="6317743" y="1035896"/>
            <a:chExt cx="5529625" cy="5813138"/>
          </a:xfrm>
        </p:grpSpPr>
        <p:grpSp>
          <p:nvGrpSpPr>
            <p:cNvPr id="3" name="PA_组合 54"/>
            <p:cNvGrpSpPr/>
            <p:nvPr>
              <p:custDataLst>
                <p:tags r:id="rId1"/>
              </p:custDataLst>
            </p:nvPr>
          </p:nvGrpSpPr>
          <p:grpSpPr>
            <a:xfrm>
              <a:off x="6317743" y="1035896"/>
              <a:ext cx="5529625" cy="5813138"/>
              <a:chOff x="6230840" y="1044862"/>
              <a:chExt cx="5529625" cy="5813138"/>
            </a:xfrm>
          </p:grpSpPr>
          <p:sp>
            <p:nvSpPr>
              <p:cNvPr id="2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0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9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: Shape 226"/>
                <p:cNvSpPr>
                  <a:spLocks/>
                </p:cNvSpPr>
                <p:nvPr/>
              </p:nvSpPr>
              <p:spPr bwMode="auto">
                <a:xfrm>
                  <a:off x="5333889" y="166095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: Shape 227"/>
                <p:cNvSpPr>
                  <a:spLocks/>
                </p:cNvSpPr>
                <p:nvPr/>
              </p:nvSpPr>
              <p:spPr bwMode="auto">
                <a:xfrm>
                  <a:off x="5306930" y="1801879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Oval 236"/>
                <p:cNvSpPr>
                  <a:spLocks/>
                </p:cNvSpPr>
                <p:nvPr/>
              </p:nvSpPr>
              <p:spPr bwMode="auto">
                <a:xfrm>
                  <a:off x="4746916" y="3312813"/>
                  <a:ext cx="61271" cy="6127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: Shape 237"/>
                <p:cNvSpPr>
                  <a:spLocks/>
                </p:cNvSpPr>
                <p:nvPr/>
              </p:nvSpPr>
              <p:spPr bwMode="auto">
                <a:xfrm>
                  <a:off x="4507961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30 h 30"/>
                    <a:gd name="T2" fmla="*/ 30 w 30"/>
                    <a:gd name="T3" fmla="*/ 15 h 30"/>
                    <a:gd name="T4" fmla="*/ 15 w 30"/>
                    <a:gd name="T5" fmla="*/ 0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30 h 30"/>
                    <a:gd name="T14" fmla="*/ 15 w 30"/>
                    <a:gd name="T15" fmla="*/ 0 h 30"/>
                    <a:gd name="T16" fmla="*/ 0 w 30"/>
                    <a:gd name="T17" fmla="*/ 15 h 30"/>
                    <a:gd name="T18" fmla="*/ 15 w 30"/>
                    <a:gd name="T19" fmla="*/ 30 h 30"/>
                    <a:gd name="T20" fmla="*/ 15 w 30"/>
                    <a:gd name="T21" fmla="*/ 30 h 30"/>
                    <a:gd name="T22" fmla="*/ 15 w 30"/>
                    <a:gd name="T23" fmla="*/ 23 h 30"/>
                    <a:gd name="T24" fmla="*/ 15 w 30"/>
                    <a:gd name="T25" fmla="*/ 23 h 30"/>
                    <a:gd name="T26" fmla="*/ 15 w 30"/>
                    <a:gd name="T27" fmla="*/ 23 h 30"/>
                    <a:gd name="T28" fmla="*/ 7 w 30"/>
                    <a:gd name="T29" fmla="*/ 15 h 30"/>
                    <a:gd name="T30" fmla="*/ 15 w 30"/>
                    <a:gd name="T31" fmla="*/ 7 h 30"/>
                    <a:gd name="T32" fmla="*/ 15 w 30"/>
                    <a:gd name="T33" fmla="*/ 7 h 30"/>
                    <a:gd name="T34" fmla="*/ 15 w 30"/>
                    <a:gd name="T3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lnTo>
                        <a:pt x="15" y="30"/>
                      </a:lnTo>
                      <a:close/>
                      <a:moveTo>
                        <a:pt x="15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: Shape 238"/>
                <p:cNvSpPr>
                  <a:spLocks/>
                </p:cNvSpPr>
                <p:nvPr/>
              </p:nvSpPr>
              <p:spPr bwMode="auto">
                <a:xfrm>
                  <a:off x="4494481" y="3462313"/>
                  <a:ext cx="159304" cy="57594"/>
                </a:xfrm>
                <a:custGeom>
                  <a:avLst/>
                  <a:gdLst>
                    <a:gd name="T0" fmla="*/ 3 w 36"/>
                    <a:gd name="T1" fmla="*/ 13 h 13"/>
                    <a:gd name="T2" fmla="*/ 5 w 36"/>
                    <a:gd name="T3" fmla="*/ 12 h 13"/>
                    <a:gd name="T4" fmla="*/ 18 w 36"/>
                    <a:gd name="T5" fmla="*/ 4 h 13"/>
                    <a:gd name="T6" fmla="*/ 31 w 36"/>
                    <a:gd name="T7" fmla="*/ 12 h 13"/>
                    <a:gd name="T8" fmla="*/ 35 w 36"/>
                    <a:gd name="T9" fmla="*/ 12 h 13"/>
                    <a:gd name="T10" fmla="*/ 35 w 36"/>
                    <a:gd name="T11" fmla="*/ 9 h 13"/>
                    <a:gd name="T12" fmla="*/ 18 w 36"/>
                    <a:gd name="T13" fmla="*/ 0 h 13"/>
                    <a:gd name="T14" fmla="*/ 1 w 36"/>
                    <a:gd name="T15" fmla="*/ 9 h 13"/>
                    <a:gd name="T16" fmla="*/ 1 w 36"/>
                    <a:gd name="T17" fmla="*/ 12 h 13"/>
                    <a:gd name="T18" fmla="*/ 3 w 36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3" y="13"/>
                      </a:move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8" y="7"/>
                        <a:pt x="13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4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ubicBezTo>
                        <a:pt x="11" y="0"/>
                        <a:pt x="5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: Shape 239"/>
                <p:cNvSpPr>
                  <a:spLocks/>
                </p:cNvSpPr>
                <p:nvPr/>
              </p:nvSpPr>
              <p:spPr bwMode="auto">
                <a:xfrm>
                  <a:off x="4750592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0 h 30"/>
                    <a:gd name="T2" fmla="*/ 15 w 30"/>
                    <a:gd name="T3" fmla="*/ 0 h 30"/>
                    <a:gd name="T4" fmla="*/ 15 w 30"/>
                    <a:gd name="T5" fmla="*/ 7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23 h 30"/>
                    <a:gd name="T14" fmla="*/ 15 w 30"/>
                    <a:gd name="T15" fmla="*/ 23 h 30"/>
                    <a:gd name="T16" fmla="*/ 15 w 30"/>
                    <a:gd name="T17" fmla="*/ 30 h 30"/>
                    <a:gd name="T18" fmla="*/ 15 w 30"/>
                    <a:gd name="T19" fmla="*/ 30 h 30"/>
                    <a:gd name="T20" fmla="*/ 30 w 30"/>
                    <a:gd name="T21" fmla="*/ 15 h 30"/>
                    <a:gd name="T22" fmla="*/ 15 w 30"/>
                    <a:gd name="T23" fmla="*/ 0 h 30"/>
                    <a:gd name="T24" fmla="*/ 15 w 30"/>
                    <a:gd name="T25" fmla="*/ 0 h 30"/>
                    <a:gd name="T26" fmla="*/ 0 w 30"/>
                    <a:gd name="T27" fmla="*/ 15 h 30"/>
                    <a:gd name="T28" fmla="*/ 15 w 30"/>
                    <a:gd name="T29" fmla="*/ 30 h 30"/>
                    <a:gd name="T30" fmla="*/ 15 w 30"/>
                    <a:gd name="T31" fmla="*/ 23 h 30"/>
                    <a:gd name="T32" fmla="*/ 7 w 30"/>
                    <a:gd name="T33" fmla="*/ 15 h 30"/>
                    <a:gd name="T34" fmla="*/ 15 w 30"/>
                    <a:gd name="T35" fmla="*/ 7 h 30"/>
                    <a:gd name="T36" fmla="*/ 15 w 30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" h="30"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lose/>
                      <a:moveTo>
                        <a:pt x="15" y="0"/>
                      </a:move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: Shape 240"/>
                <p:cNvSpPr>
                  <a:spLocks/>
                </p:cNvSpPr>
                <p:nvPr/>
              </p:nvSpPr>
              <p:spPr bwMode="auto">
                <a:xfrm>
                  <a:off x="4737113" y="346231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: Shape 241"/>
                <p:cNvSpPr>
                  <a:spLocks/>
                </p:cNvSpPr>
                <p:nvPr/>
              </p:nvSpPr>
              <p:spPr bwMode="auto">
                <a:xfrm>
                  <a:off x="4618248" y="3348350"/>
                  <a:ext cx="234054" cy="273267"/>
                </a:xfrm>
                <a:custGeom>
                  <a:avLst/>
                  <a:gdLst>
                    <a:gd name="T0" fmla="*/ 36 w 53"/>
                    <a:gd name="T1" fmla="*/ 22 h 62"/>
                    <a:gd name="T2" fmla="*/ 37 w 53"/>
                    <a:gd name="T3" fmla="*/ 23 h 62"/>
                    <a:gd name="T4" fmla="*/ 51 w 53"/>
                    <a:gd name="T5" fmla="*/ 17 h 62"/>
                    <a:gd name="T6" fmla="*/ 53 w 53"/>
                    <a:gd name="T7" fmla="*/ 12 h 62"/>
                    <a:gd name="T8" fmla="*/ 48 w 53"/>
                    <a:gd name="T9" fmla="*/ 11 h 62"/>
                    <a:gd name="T10" fmla="*/ 39 w 53"/>
                    <a:gd name="T11" fmla="*/ 15 h 62"/>
                    <a:gd name="T12" fmla="*/ 38 w 53"/>
                    <a:gd name="T13" fmla="*/ 15 h 62"/>
                    <a:gd name="T14" fmla="*/ 23 w 53"/>
                    <a:gd name="T15" fmla="*/ 0 h 62"/>
                    <a:gd name="T16" fmla="*/ 21 w 53"/>
                    <a:gd name="T17" fmla="*/ 0 h 62"/>
                    <a:gd name="T18" fmla="*/ 0 w 53"/>
                    <a:gd name="T19" fmla="*/ 21 h 62"/>
                    <a:gd name="T20" fmla="*/ 0 w 53"/>
                    <a:gd name="T21" fmla="*/ 22 h 62"/>
                    <a:gd name="T22" fmla="*/ 15 w 53"/>
                    <a:gd name="T23" fmla="*/ 35 h 62"/>
                    <a:gd name="T24" fmla="*/ 15 w 53"/>
                    <a:gd name="T25" fmla="*/ 36 h 62"/>
                    <a:gd name="T26" fmla="*/ 8 w 53"/>
                    <a:gd name="T27" fmla="*/ 52 h 62"/>
                    <a:gd name="T28" fmla="*/ 8 w 53"/>
                    <a:gd name="T29" fmla="*/ 54 h 62"/>
                    <a:gd name="T30" fmla="*/ 13 w 53"/>
                    <a:gd name="T31" fmla="*/ 60 h 62"/>
                    <a:gd name="T32" fmla="*/ 16 w 53"/>
                    <a:gd name="T33" fmla="*/ 62 h 62"/>
                    <a:gd name="T34" fmla="*/ 19 w 53"/>
                    <a:gd name="T35" fmla="*/ 61 h 62"/>
                    <a:gd name="T36" fmla="*/ 20 w 53"/>
                    <a:gd name="T37" fmla="*/ 55 h 62"/>
                    <a:gd name="T38" fmla="*/ 18 w 53"/>
                    <a:gd name="T39" fmla="*/ 53 h 62"/>
                    <a:gd name="T40" fmla="*/ 18 w 53"/>
                    <a:gd name="T41" fmla="*/ 51 h 62"/>
                    <a:gd name="T42" fmla="*/ 25 w 53"/>
                    <a:gd name="T43" fmla="*/ 34 h 62"/>
                    <a:gd name="T44" fmla="*/ 25 w 53"/>
                    <a:gd name="T45" fmla="*/ 32 h 62"/>
                    <a:gd name="T46" fmla="*/ 17 w 53"/>
                    <a:gd name="T47" fmla="*/ 25 h 62"/>
                    <a:gd name="T48" fmla="*/ 17 w 53"/>
                    <a:gd name="T49" fmla="*/ 23 h 62"/>
                    <a:gd name="T50" fmla="*/ 26 w 53"/>
                    <a:gd name="T51" fmla="*/ 14 h 62"/>
                    <a:gd name="T52" fmla="*/ 27 w 53"/>
                    <a:gd name="T53" fmla="*/ 15 h 62"/>
                    <a:gd name="T54" fmla="*/ 36 w 53"/>
                    <a:gd name="T55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3" h="62">
                      <a:moveTo>
                        <a:pt x="36" y="22"/>
                      </a:moveTo>
                      <a:cubicBezTo>
                        <a:pt x="36" y="23"/>
                        <a:pt x="37" y="23"/>
                        <a:pt x="37" y="23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6"/>
                        <a:pt x="53" y="14"/>
                        <a:pt x="53" y="12"/>
                      </a:cubicBezTo>
                      <a:cubicBezTo>
                        <a:pt x="52" y="11"/>
                        <a:pt x="50" y="10"/>
                        <a:pt x="48" y="11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15"/>
                        <a:pt x="38" y="15"/>
                        <a:pt x="38" y="15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3" y="25"/>
                        <a:pt x="12" y="32"/>
                        <a:pt x="15" y="35"/>
                      </a:cubicBezTo>
                      <a:cubicBezTo>
                        <a:pt x="15" y="35"/>
                        <a:pt x="15" y="36"/>
                        <a:pt x="15" y="3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3"/>
                        <a:pt x="8" y="54"/>
                      </a:cubicBezTo>
                      <a:cubicBezTo>
                        <a:pt x="13" y="60"/>
                        <a:pt x="13" y="60"/>
                        <a:pt x="13" y="60"/>
                      </a:cubicBezTo>
                      <a:cubicBezTo>
                        <a:pt x="14" y="61"/>
                        <a:pt x="15" y="62"/>
                        <a:pt x="16" y="62"/>
                      </a:cubicBezTo>
                      <a:cubicBezTo>
                        <a:pt x="17" y="62"/>
                        <a:pt x="18" y="62"/>
                        <a:pt x="19" y="61"/>
                      </a:cubicBezTo>
                      <a:cubicBezTo>
                        <a:pt x="21" y="60"/>
                        <a:pt x="21" y="57"/>
                        <a:pt x="20" y="55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2"/>
                        <a:pt x="18" y="51"/>
                        <a:pt x="18" y="5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3"/>
                        <a:pt x="25" y="33"/>
                        <a:pt x="25" y="32"/>
                      </a:cubicBezTo>
                      <a:cubicBezTo>
                        <a:pt x="23" y="31"/>
                        <a:pt x="19" y="27"/>
                        <a:pt x="17" y="25"/>
                      </a:cubicBezTo>
                      <a:cubicBezTo>
                        <a:pt x="17" y="24"/>
                        <a:pt x="17" y="24"/>
                        <a:pt x="17" y="2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7" y="14"/>
                        <a:pt x="27" y="15"/>
                      </a:cubicBezTo>
                      <a:lnTo>
                        <a:pt x="36" y="2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: Shape 243"/>
                <p:cNvSpPr>
                  <a:spLocks/>
                </p:cNvSpPr>
                <p:nvPr/>
              </p:nvSpPr>
              <p:spPr bwMode="auto">
                <a:xfrm>
                  <a:off x="4097447" y="3582404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: Shape 244"/>
                <p:cNvSpPr>
                  <a:spLocks/>
                </p:cNvSpPr>
                <p:nvPr/>
              </p:nvSpPr>
              <p:spPr bwMode="auto">
                <a:xfrm>
                  <a:off x="3871972" y="3657154"/>
                  <a:ext cx="300226" cy="211996"/>
                </a:xfrm>
                <a:custGeom>
                  <a:avLst/>
                  <a:gdLst>
                    <a:gd name="T0" fmla="*/ 30 w 68"/>
                    <a:gd name="T1" fmla="*/ 34 h 48"/>
                    <a:gd name="T2" fmla="*/ 30 w 68"/>
                    <a:gd name="T3" fmla="*/ 35 h 48"/>
                    <a:gd name="T4" fmla="*/ 30 w 68"/>
                    <a:gd name="T5" fmla="*/ 37 h 48"/>
                    <a:gd name="T6" fmla="*/ 30 w 68"/>
                    <a:gd name="T7" fmla="*/ 44 h 48"/>
                    <a:gd name="T8" fmla="*/ 37 w 68"/>
                    <a:gd name="T9" fmla="*/ 48 h 48"/>
                    <a:gd name="T10" fmla="*/ 37 w 68"/>
                    <a:gd name="T11" fmla="*/ 37 h 48"/>
                    <a:gd name="T12" fmla="*/ 37 w 68"/>
                    <a:gd name="T13" fmla="*/ 35 h 48"/>
                    <a:gd name="T14" fmla="*/ 37 w 68"/>
                    <a:gd name="T15" fmla="*/ 34 h 48"/>
                    <a:gd name="T16" fmla="*/ 57 w 68"/>
                    <a:gd name="T17" fmla="*/ 12 h 48"/>
                    <a:gd name="T18" fmla="*/ 68 w 68"/>
                    <a:gd name="T19" fmla="*/ 0 h 48"/>
                    <a:gd name="T20" fmla="*/ 51 w 68"/>
                    <a:gd name="T21" fmla="*/ 0 h 48"/>
                    <a:gd name="T22" fmla="*/ 0 w 68"/>
                    <a:gd name="T23" fmla="*/ 0 h 48"/>
                    <a:gd name="T24" fmla="*/ 30 w 68"/>
                    <a:gd name="T25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" h="48">
                      <a:moveTo>
                        <a:pt x="30" y="34"/>
                      </a:move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3" y="45"/>
                        <a:pt x="35" y="47"/>
                        <a:pt x="37" y="4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: Shape 267"/>
                <p:cNvSpPr>
                  <a:spLocks/>
                </p:cNvSpPr>
                <p:nvPr/>
              </p:nvSpPr>
              <p:spPr bwMode="auto">
                <a:xfrm>
                  <a:off x="5735824" y="201019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: Shape 268"/>
                <p:cNvSpPr>
                  <a:spLocks/>
                </p:cNvSpPr>
                <p:nvPr/>
              </p:nvSpPr>
              <p:spPr bwMode="auto">
                <a:xfrm>
                  <a:off x="5708865" y="2142544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: Shape 269"/>
                <p:cNvSpPr>
                  <a:spLocks/>
                </p:cNvSpPr>
                <p:nvPr/>
              </p:nvSpPr>
              <p:spPr bwMode="auto">
                <a:xfrm>
                  <a:off x="4269005" y="1537190"/>
                  <a:ext cx="155627" cy="66172"/>
                </a:xfrm>
                <a:custGeom>
                  <a:avLst/>
                  <a:gdLst>
                    <a:gd name="T0" fmla="*/ 0 w 127"/>
                    <a:gd name="T1" fmla="*/ 29 h 54"/>
                    <a:gd name="T2" fmla="*/ 51 w 127"/>
                    <a:gd name="T3" fmla="*/ 54 h 54"/>
                    <a:gd name="T4" fmla="*/ 127 w 127"/>
                    <a:gd name="T5" fmla="*/ 54 h 54"/>
                    <a:gd name="T6" fmla="*/ 15 w 127"/>
                    <a:gd name="T7" fmla="*/ 0 h 54"/>
                    <a:gd name="T8" fmla="*/ 0 w 127"/>
                    <a:gd name="T9" fmla="*/ 2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54">
                      <a:moveTo>
                        <a:pt x="0" y="29"/>
                      </a:moveTo>
                      <a:lnTo>
                        <a:pt x="51" y="54"/>
                      </a:lnTo>
                      <a:lnTo>
                        <a:pt x="127" y="54"/>
                      </a:lnTo>
                      <a:lnTo>
                        <a:pt x="1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: Shape 270"/>
                <p:cNvSpPr>
                  <a:spLocks/>
                </p:cNvSpPr>
                <p:nvPr/>
              </p:nvSpPr>
              <p:spPr bwMode="auto">
                <a:xfrm>
                  <a:off x="4269005" y="1611940"/>
                  <a:ext cx="376202" cy="189939"/>
                </a:xfrm>
                <a:custGeom>
                  <a:avLst/>
                  <a:gdLst>
                    <a:gd name="T0" fmla="*/ 123 w 307"/>
                    <a:gd name="T1" fmla="*/ 155 h 155"/>
                    <a:gd name="T2" fmla="*/ 245 w 307"/>
                    <a:gd name="T3" fmla="*/ 155 h 155"/>
                    <a:gd name="T4" fmla="*/ 245 w 307"/>
                    <a:gd name="T5" fmla="*/ 123 h 155"/>
                    <a:gd name="T6" fmla="*/ 307 w 307"/>
                    <a:gd name="T7" fmla="*/ 123 h 155"/>
                    <a:gd name="T8" fmla="*/ 307 w 307"/>
                    <a:gd name="T9" fmla="*/ 33 h 155"/>
                    <a:gd name="T10" fmla="*/ 245 w 307"/>
                    <a:gd name="T11" fmla="*/ 33 h 155"/>
                    <a:gd name="T12" fmla="*/ 245 w 307"/>
                    <a:gd name="T13" fmla="*/ 0 h 155"/>
                    <a:gd name="T14" fmla="*/ 145 w 307"/>
                    <a:gd name="T15" fmla="*/ 0 h 155"/>
                    <a:gd name="T16" fmla="*/ 123 w 307"/>
                    <a:gd name="T17" fmla="*/ 0 h 155"/>
                    <a:gd name="T18" fmla="*/ 123 w 307"/>
                    <a:gd name="T19" fmla="*/ 62 h 155"/>
                    <a:gd name="T20" fmla="*/ 184 w 307"/>
                    <a:gd name="T21" fmla="*/ 62 h 155"/>
                    <a:gd name="T22" fmla="*/ 184 w 307"/>
                    <a:gd name="T23" fmla="*/ 94 h 155"/>
                    <a:gd name="T24" fmla="*/ 123 w 307"/>
                    <a:gd name="T25" fmla="*/ 94 h 155"/>
                    <a:gd name="T26" fmla="*/ 123 w 307"/>
                    <a:gd name="T27" fmla="*/ 155 h 155"/>
                    <a:gd name="T28" fmla="*/ 0 w 307"/>
                    <a:gd name="T29" fmla="*/ 155 h 155"/>
                    <a:gd name="T30" fmla="*/ 123 w 307"/>
                    <a:gd name="T31" fmla="*/ 155 h 155"/>
                    <a:gd name="T32" fmla="*/ 123 w 307"/>
                    <a:gd name="T33" fmla="*/ 94 h 155"/>
                    <a:gd name="T34" fmla="*/ 62 w 307"/>
                    <a:gd name="T35" fmla="*/ 94 h 155"/>
                    <a:gd name="T36" fmla="*/ 62 w 307"/>
                    <a:gd name="T37" fmla="*/ 62 h 155"/>
                    <a:gd name="T38" fmla="*/ 62 w 307"/>
                    <a:gd name="T39" fmla="*/ 62 h 155"/>
                    <a:gd name="T40" fmla="*/ 123 w 307"/>
                    <a:gd name="T41" fmla="*/ 62 h 155"/>
                    <a:gd name="T42" fmla="*/ 123 w 307"/>
                    <a:gd name="T43" fmla="*/ 0 h 155"/>
                    <a:gd name="T44" fmla="*/ 65 w 307"/>
                    <a:gd name="T45" fmla="*/ 0 h 155"/>
                    <a:gd name="T46" fmla="*/ 0 w 307"/>
                    <a:gd name="T47" fmla="*/ 0 h 155"/>
                    <a:gd name="T48" fmla="*/ 0 w 307"/>
                    <a:gd name="T49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7" h="155">
                      <a:moveTo>
                        <a:pt x="123" y="155"/>
                      </a:moveTo>
                      <a:lnTo>
                        <a:pt x="245" y="155"/>
                      </a:lnTo>
                      <a:lnTo>
                        <a:pt x="245" y="123"/>
                      </a:lnTo>
                      <a:lnTo>
                        <a:pt x="307" y="123"/>
                      </a:lnTo>
                      <a:lnTo>
                        <a:pt x="307" y="33"/>
                      </a:lnTo>
                      <a:lnTo>
                        <a:pt x="245" y="33"/>
                      </a:lnTo>
                      <a:lnTo>
                        <a:pt x="245" y="0"/>
                      </a:lnTo>
                      <a:lnTo>
                        <a:pt x="145" y="0"/>
                      </a:lnTo>
                      <a:lnTo>
                        <a:pt x="123" y="0"/>
                      </a:lnTo>
                      <a:lnTo>
                        <a:pt x="123" y="62"/>
                      </a:lnTo>
                      <a:lnTo>
                        <a:pt x="184" y="62"/>
                      </a:lnTo>
                      <a:lnTo>
                        <a:pt x="184" y="94"/>
                      </a:lnTo>
                      <a:lnTo>
                        <a:pt x="123" y="94"/>
                      </a:lnTo>
                      <a:lnTo>
                        <a:pt x="123" y="155"/>
                      </a:lnTo>
                      <a:close/>
                      <a:moveTo>
                        <a:pt x="0" y="155"/>
                      </a:moveTo>
                      <a:lnTo>
                        <a:pt x="123" y="155"/>
                      </a:lnTo>
                      <a:lnTo>
                        <a:pt x="123" y="94"/>
                      </a:lnTo>
                      <a:lnTo>
                        <a:pt x="62" y="94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123" y="62"/>
                      </a:lnTo>
                      <a:lnTo>
                        <a:pt x="123" y="0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: Shape 273"/>
                <p:cNvSpPr>
                  <a:spLocks/>
                </p:cNvSpPr>
                <p:nvPr/>
              </p:nvSpPr>
              <p:spPr bwMode="auto">
                <a:xfrm>
                  <a:off x="5369426" y="2200138"/>
                  <a:ext cx="269591" cy="136021"/>
                </a:xfrm>
                <a:custGeom>
                  <a:avLst/>
                  <a:gdLst>
                    <a:gd name="T0" fmla="*/ 53 w 61"/>
                    <a:gd name="T1" fmla="*/ 22 h 31"/>
                    <a:gd name="T2" fmla="*/ 61 w 61"/>
                    <a:gd name="T3" fmla="*/ 11 h 31"/>
                    <a:gd name="T4" fmla="*/ 53 w 61"/>
                    <a:gd name="T5" fmla="*/ 1 h 31"/>
                    <a:gd name="T6" fmla="*/ 53 w 61"/>
                    <a:gd name="T7" fmla="*/ 5 h 31"/>
                    <a:gd name="T8" fmla="*/ 57 w 61"/>
                    <a:gd name="T9" fmla="*/ 11 h 31"/>
                    <a:gd name="T10" fmla="*/ 53 w 61"/>
                    <a:gd name="T11" fmla="*/ 17 h 31"/>
                    <a:gd name="T12" fmla="*/ 53 w 61"/>
                    <a:gd name="T13" fmla="*/ 22 h 31"/>
                    <a:gd name="T14" fmla="*/ 26 w 61"/>
                    <a:gd name="T15" fmla="*/ 31 h 31"/>
                    <a:gd name="T16" fmla="*/ 46 w 61"/>
                    <a:gd name="T17" fmla="*/ 21 h 31"/>
                    <a:gd name="T18" fmla="*/ 51 w 61"/>
                    <a:gd name="T19" fmla="*/ 22 h 31"/>
                    <a:gd name="T20" fmla="*/ 53 w 61"/>
                    <a:gd name="T21" fmla="*/ 22 h 31"/>
                    <a:gd name="T22" fmla="*/ 53 w 61"/>
                    <a:gd name="T23" fmla="*/ 17 h 31"/>
                    <a:gd name="T24" fmla="*/ 51 w 61"/>
                    <a:gd name="T25" fmla="*/ 17 h 31"/>
                    <a:gd name="T26" fmla="*/ 49 w 61"/>
                    <a:gd name="T27" fmla="*/ 17 h 31"/>
                    <a:gd name="T28" fmla="*/ 52 w 61"/>
                    <a:gd name="T29" fmla="*/ 5 h 31"/>
                    <a:gd name="T30" fmla="*/ 52 w 61"/>
                    <a:gd name="T31" fmla="*/ 5 h 31"/>
                    <a:gd name="T32" fmla="*/ 52 w 61"/>
                    <a:gd name="T33" fmla="*/ 5 h 31"/>
                    <a:gd name="T34" fmla="*/ 53 w 61"/>
                    <a:gd name="T35" fmla="*/ 5 h 31"/>
                    <a:gd name="T36" fmla="*/ 53 w 61"/>
                    <a:gd name="T37" fmla="*/ 1 h 31"/>
                    <a:gd name="T38" fmla="*/ 51 w 61"/>
                    <a:gd name="T39" fmla="*/ 0 h 31"/>
                    <a:gd name="T40" fmla="*/ 51 w 61"/>
                    <a:gd name="T41" fmla="*/ 0 h 31"/>
                    <a:gd name="T42" fmla="*/ 1 w 61"/>
                    <a:gd name="T43" fmla="*/ 0 h 31"/>
                    <a:gd name="T44" fmla="*/ 0 w 61"/>
                    <a:gd name="T45" fmla="*/ 5 h 31"/>
                    <a:gd name="T46" fmla="*/ 26 w 61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1" h="31">
                      <a:moveTo>
                        <a:pt x="53" y="22"/>
                      </a:moveTo>
                      <a:cubicBezTo>
                        <a:pt x="58" y="21"/>
                        <a:pt x="61" y="16"/>
                        <a:pt x="61" y="11"/>
                      </a:cubicBezTo>
                      <a:cubicBezTo>
                        <a:pt x="61" y="6"/>
                        <a:pt x="58" y="1"/>
                        <a:pt x="53" y="1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5" y="6"/>
                        <a:pt x="57" y="8"/>
                        <a:pt x="57" y="11"/>
                      </a:cubicBezTo>
                      <a:cubicBezTo>
                        <a:pt x="57" y="14"/>
                        <a:pt x="55" y="16"/>
                        <a:pt x="53" y="17"/>
                      </a:cubicBezTo>
                      <a:lnTo>
                        <a:pt x="53" y="22"/>
                      </a:lnTo>
                      <a:close/>
                      <a:moveTo>
                        <a:pt x="26" y="31"/>
                      </a:moveTo>
                      <a:cubicBezTo>
                        <a:pt x="34" y="31"/>
                        <a:pt x="41" y="27"/>
                        <a:pt x="46" y="21"/>
                      </a:cubicBezTo>
                      <a:cubicBezTo>
                        <a:pt x="47" y="22"/>
                        <a:pt x="49" y="22"/>
                        <a:pt x="51" y="22"/>
                      </a:cubicBezTo>
                      <a:cubicBezTo>
                        <a:pt x="51" y="22"/>
                        <a:pt x="52" y="22"/>
                        <a:pt x="53" y="22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2" y="17"/>
                        <a:pt x="51" y="17"/>
                        <a:pt x="51" y="17"/>
                      </a:cubicBezTo>
                      <a:cubicBezTo>
                        <a:pt x="50" y="17"/>
                        <a:pt x="49" y="17"/>
                        <a:pt x="49" y="17"/>
                      </a:cubicBezTo>
                      <a:cubicBezTo>
                        <a:pt x="51" y="13"/>
                        <a:pt x="52" y="9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3" y="5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2" y="0"/>
                        <a:pt x="52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Rectangle 274"/>
                <p:cNvSpPr>
                  <a:spLocks/>
                </p:cNvSpPr>
                <p:nvPr/>
              </p:nvSpPr>
              <p:spPr bwMode="auto">
                <a:xfrm>
                  <a:off x="5369426" y="2345962"/>
                  <a:ext cx="247533" cy="22057"/>
                </a:xfrm>
                <a:prstGeom prst="rect">
                  <a:avLst/>
                </a:pr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: Shape 275"/>
                <p:cNvSpPr>
                  <a:spLocks/>
                </p:cNvSpPr>
                <p:nvPr/>
              </p:nvSpPr>
              <p:spPr bwMode="auto">
                <a:xfrm>
                  <a:off x="5427020" y="2080048"/>
                  <a:ext cx="44115" cy="115189"/>
                </a:xfrm>
                <a:custGeom>
                  <a:avLst/>
                  <a:gdLst>
                    <a:gd name="T0" fmla="*/ 3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6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3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3" y="19"/>
                      </a:moveTo>
                      <a:cubicBezTo>
                        <a:pt x="0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7" y="12"/>
                        <a:pt x="7" y="11"/>
                      </a:cubicBezTo>
                      <a:cubicBezTo>
                        <a:pt x="6" y="10"/>
                        <a:pt x="5" y="7"/>
                        <a:pt x="6" y="7"/>
                      </a:cubicBezTo>
                      <a:cubicBezTo>
                        <a:pt x="9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1" y="12"/>
                        <a:pt x="6" y="19"/>
                        <a:pt x="3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: Shape 276"/>
                <p:cNvSpPr>
                  <a:spLocks/>
                </p:cNvSpPr>
                <p:nvPr/>
              </p:nvSpPr>
              <p:spPr bwMode="auto">
                <a:xfrm>
                  <a:off x="5488291" y="2080048"/>
                  <a:ext cx="44115" cy="115189"/>
                </a:xfrm>
                <a:custGeom>
                  <a:avLst/>
                  <a:gdLst>
                    <a:gd name="T0" fmla="*/ 4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7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4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4" y="19"/>
                      </a:moveTo>
                      <a:cubicBezTo>
                        <a:pt x="1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8" y="12"/>
                        <a:pt x="7" y="11"/>
                      </a:cubicBezTo>
                      <a:cubicBezTo>
                        <a:pt x="6" y="10"/>
                        <a:pt x="5" y="7"/>
                        <a:pt x="7" y="7"/>
                      </a:cubicBezTo>
                      <a:cubicBezTo>
                        <a:pt x="10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2" y="12"/>
                        <a:pt x="6" y="19"/>
                        <a:pt x="4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: Shape 277"/>
                <p:cNvSpPr>
                  <a:spLocks/>
                </p:cNvSpPr>
                <p:nvPr/>
              </p:nvSpPr>
              <p:spPr bwMode="auto">
                <a:xfrm>
                  <a:off x="4794707" y="1638899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: Shape 278"/>
                <p:cNvSpPr>
                  <a:spLocks/>
                </p:cNvSpPr>
                <p:nvPr/>
              </p:nvSpPr>
              <p:spPr bwMode="auto">
                <a:xfrm>
                  <a:off x="4163620" y="3246641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: Shape 279"/>
                <p:cNvSpPr>
                  <a:spLocks/>
                </p:cNvSpPr>
                <p:nvPr/>
              </p:nvSpPr>
              <p:spPr bwMode="auto">
                <a:xfrm>
                  <a:off x="4335177" y="3428002"/>
                  <a:ext cx="71074" cy="69849"/>
                </a:xfrm>
                <a:custGeom>
                  <a:avLst/>
                  <a:gdLst>
                    <a:gd name="T0" fmla="*/ 47 w 58"/>
                    <a:gd name="T1" fmla="*/ 0 h 57"/>
                    <a:gd name="T2" fmla="*/ 0 w 58"/>
                    <a:gd name="T3" fmla="*/ 46 h 57"/>
                    <a:gd name="T4" fmla="*/ 11 w 58"/>
                    <a:gd name="T5" fmla="*/ 57 h 57"/>
                    <a:gd name="T6" fmla="*/ 58 w 58"/>
                    <a:gd name="T7" fmla="*/ 10 h 57"/>
                    <a:gd name="T8" fmla="*/ 47 w 58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7">
                      <a:moveTo>
                        <a:pt x="47" y="0"/>
                      </a:moveTo>
                      <a:lnTo>
                        <a:pt x="0" y="46"/>
                      </a:lnTo>
                      <a:lnTo>
                        <a:pt x="11" y="57"/>
                      </a:lnTo>
                      <a:lnTo>
                        <a:pt x="58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10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05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2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3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61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PA_组合 21"/>
            <p:cNvGrpSpPr/>
            <p:nvPr>
              <p:custDataLst>
                <p:tags r:id="rId2"/>
              </p:custDataLst>
            </p:nvPr>
          </p:nvGrpSpPr>
          <p:grpSpPr>
            <a:xfrm>
              <a:off x="8189952" y="3169126"/>
              <a:ext cx="1409700" cy="1005447"/>
              <a:chOff x="5069886" y="293530"/>
              <a:chExt cx="2052228" cy="1463723"/>
            </a:xfrm>
            <a:solidFill>
              <a:schemeClr val="bg1"/>
            </a:solidFill>
          </p:grpSpPr>
          <p:sp>
            <p:nvSpPr>
              <p:cNvPr id="27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4400" b="1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sp>
            <p:nvSpPr>
              <p:cNvPr id="28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CONTENT</a:t>
                </a:r>
              </a:p>
            </p:txBody>
          </p:sp>
        </p:grpSp>
      </p:grp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5B9F8DF7-15F0-5F2B-162F-D49E3C7DDA18}"/>
              </a:ext>
            </a:extLst>
          </p:cNvPr>
          <p:cNvSpPr/>
          <p:nvPr/>
        </p:nvSpPr>
        <p:spPr>
          <a:xfrm>
            <a:off x="593114" y="1839845"/>
            <a:ext cx="3474720" cy="10288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E776AB6-15F9-D024-C0C5-EED8D0212C5B}"/>
              </a:ext>
            </a:extLst>
          </p:cNvPr>
          <p:cNvGrpSpPr/>
          <p:nvPr/>
        </p:nvGrpSpPr>
        <p:grpSpPr>
          <a:xfrm>
            <a:off x="763330" y="913383"/>
            <a:ext cx="5426223" cy="5091040"/>
            <a:chOff x="763330" y="913383"/>
            <a:chExt cx="5426223" cy="5091040"/>
          </a:xfrm>
        </p:grpSpPr>
        <p:sp>
          <p:nvSpPr>
            <p:cNvPr id="9" name="Diamond 286"/>
            <p:cNvSpPr/>
            <p:nvPr/>
          </p:nvSpPr>
          <p:spPr>
            <a:xfrm>
              <a:off x="763330" y="4120656"/>
              <a:ext cx="759736" cy="759736"/>
            </a:xfrm>
            <a:prstGeom prst="diamon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4">
                      <a:lumMod val="7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" name="TextBox 300"/>
            <p:cNvSpPr txBox="1"/>
            <p:nvPr/>
          </p:nvSpPr>
          <p:spPr>
            <a:xfrm>
              <a:off x="1332236" y="4356962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拼写纠错模型</a:t>
              </a:r>
            </a:p>
          </p:txBody>
        </p:sp>
        <p:sp>
          <p:nvSpPr>
            <p:cNvPr id="11" name="Diamond 288"/>
            <p:cNvSpPr/>
            <p:nvPr/>
          </p:nvSpPr>
          <p:spPr>
            <a:xfrm>
              <a:off x="763330" y="3051565"/>
              <a:ext cx="759736" cy="759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TextBox 298"/>
            <p:cNvSpPr txBox="1"/>
            <p:nvPr/>
          </p:nvSpPr>
          <p:spPr>
            <a:xfrm>
              <a:off x="1332236" y="3287871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语病纠正模型</a:t>
              </a:r>
            </a:p>
          </p:txBody>
        </p:sp>
        <p:sp>
          <p:nvSpPr>
            <p:cNvPr id="13" name="Diamond 290"/>
            <p:cNvSpPr/>
            <p:nvPr/>
          </p:nvSpPr>
          <p:spPr>
            <a:xfrm>
              <a:off x="763330" y="1982474"/>
              <a:ext cx="759736" cy="759736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9" name="TextBox 296"/>
            <p:cNvSpPr txBox="1"/>
            <p:nvPr/>
          </p:nvSpPr>
          <p:spPr>
            <a:xfrm>
              <a:off x="1332236" y="2210037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语病检测模型</a:t>
              </a:r>
            </a:p>
          </p:txBody>
        </p:sp>
        <p:sp>
          <p:nvSpPr>
            <p:cNvPr id="15" name="Diamond 292"/>
            <p:cNvSpPr/>
            <p:nvPr/>
          </p:nvSpPr>
          <p:spPr>
            <a:xfrm>
              <a:off x="763332" y="913383"/>
              <a:ext cx="759736" cy="75973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TextBox 294"/>
            <p:cNvSpPr txBox="1"/>
            <p:nvPr/>
          </p:nvSpPr>
          <p:spPr>
            <a:xfrm>
              <a:off x="1332236" y="1145486"/>
              <a:ext cx="4821839" cy="29552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比赛背景</a:t>
              </a:r>
            </a:p>
          </p:txBody>
        </p:sp>
        <p:sp>
          <p:nvSpPr>
            <p:cNvPr id="4" name="Diamond 286">
              <a:extLst>
                <a:ext uri="{FF2B5EF4-FFF2-40B4-BE49-F238E27FC236}">
                  <a16:creationId xmlns:a16="http://schemas.microsoft.com/office/drawing/2014/main" id="{48D9CB0D-834D-65AE-8D29-BA3BD4FECB12}"/>
                </a:ext>
              </a:extLst>
            </p:cNvPr>
            <p:cNvSpPr/>
            <p:nvPr/>
          </p:nvSpPr>
          <p:spPr>
            <a:xfrm>
              <a:off x="798808" y="5244687"/>
              <a:ext cx="759736" cy="75973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7" name="TextBox 300">
              <a:extLst>
                <a:ext uri="{FF2B5EF4-FFF2-40B4-BE49-F238E27FC236}">
                  <a16:creationId xmlns:a16="http://schemas.microsoft.com/office/drawing/2014/main" id="{9BC454C5-5F72-79F0-CDB7-EF9829063635}"/>
                </a:ext>
              </a:extLst>
            </p:cNvPr>
            <p:cNvSpPr txBox="1"/>
            <p:nvPr/>
          </p:nvSpPr>
          <p:spPr>
            <a:xfrm>
              <a:off x="1367714" y="5480993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融合策略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4243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9A6A22-2B37-B80C-FE03-64326E5C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8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Diamond 290">
            <a:extLst>
              <a:ext uri="{FF2B5EF4-FFF2-40B4-BE49-F238E27FC236}">
                <a16:creationId xmlns:a16="http://schemas.microsoft.com/office/drawing/2014/main" id="{0F65EF20-AB6F-4BDB-0E3A-D85362E7BE65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TextBox 296">
            <a:extLst>
              <a:ext uri="{FF2B5EF4-FFF2-40B4-BE49-F238E27FC236}">
                <a16:creationId xmlns:a16="http://schemas.microsoft.com/office/drawing/2014/main" id="{0EB708AA-FBB3-49CB-DDFF-E6C52EEEF5BD}"/>
              </a:ext>
            </a:extLst>
          </p:cNvPr>
          <p:cNvSpPr txBox="1"/>
          <p:nvPr/>
        </p:nvSpPr>
        <p:spPr>
          <a:xfrm>
            <a:off x="903613" y="616848"/>
            <a:ext cx="4821839" cy="29552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fontScale="92500" lnSpcReduction="20000"/>
          </a:bodyPr>
          <a:lstStyle/>
          <a:p>
            <a:r>
              <a:rPr lang="zh-CN" altLang="en-US" sz="2400" b="1" spc="600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语病检测模型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E3BA683-FA8D-5FD2-813A-62B4D34F2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931" y="1112415"/>
            <a:ext cx="2723889" cy="26374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8050478-20F3-8962-2F1B-2B25E07E9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18" y="1112415"/>
            <a:ext cx="2723889" cy="26374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0E3F8FE-32AB-E62E-07EB-DC83B3CE1531}"/>
              </a:ext>
            </a:extLst>
          </p:cNvPr>
          <p:cNvSpPr txBox="1"/>
          <p:nvPr/>
        </p:nvSpPr>
        <p:spPr>
          <a:xfrm>
            <a:off x="714575" y="1626115"/>
            <a:ext cx="4265356" cy="129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训练策略：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Lang8</a:t>
            </a:r>
            <a:r>
              <a:rPr kumimoji="1" lang="zh-CN" altLang="en-US" dirty="0"/>
              <a:t>数据预训练</a:t>
            </a:r>
            <a:r>
              <a:rPr kumimoji="1" lang="en-US" altLang="zh-CN" dirty="0"/>
              <a:t>+CGED</a:t>
            </a:r>
            <a:r>
              <a:rPr kumimoji="1" lang="zh-CN" altLang="en-US" dirty="0"/>
              <a:t>历年数据微调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预训练模型：</a:t>
            </a:r>
            <a:r>
              <a:rPr kumimoji="1" lang="en-US" altLang="zh-CN" dirty="0" err="1"/>
              <a:t>MacBert</a:t>
            </a:r>
            <a:r>
              <a:rPr kumimoji="1" lang="en-US" altLang="zh-CN" dirty="0"/>
              <a:t>-Chinese-Large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950DAD-9847-3889-EB8F-DD285C7D5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13" y="4065644"/>
            <a:ext cx="8138381" cy="21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17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8E2FC6-2C6E-D5FE-5CE5-882CD2530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6000"/>
          </a:blip>
          <a:srcRect b="6610"/>
          <a:stretch/>
        </p:blipFill>
        <p:spPr>
          <a:xfrm rot="10800000">
            <a:off x="0" y="14286"/>
            <a:ext cx="12192000" cy="6843713"/>
          </a:xfrm>
          <a:prstGeom prst="rect">
            <a:avLst/>
          </a:prstGeom>
        </p:spPr>
      </p:pic>
      <p:sp>
        <p:nvSpPr>
          <p:cNvPr id="12" name="圆角矩形 11">
            <a:extLst>
              <a:ext uri="{FF2B5EF4-FFF2-40B4-BE49-F238E27FC236}">
                <a16:creationId xmlns:a16="http://schemas.microsoft.com/office/drawing/2014/main" id="{01376D68-A225-BD13-A496-D82864457A3E}"/>
              </a:ext>
            </a:extLst>
          </p:cNvPr>
          <p:cNvSpPr/>
          <p:nvPr/>
        </p:nvSpPr>
        <p:spPr>
          <a:xfrm>
            <a:off x="610596" y="2906100"/>
            <a:ext cx="3474720" cy="102884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675F3DB-46B7-0B3E-DA6B-6E90BC03272E}"/>
              </a:ext>
            </a:extLst>
          </p:cNvPr>
          <p:cNvGrpSpPr/>
          <p:nvPr/>
        </p:nvGrpSpPr>
        <p:grpSpPr>
          <a:xfrm>
            <a:off x="6317743" y="1035896"/>
            <a:ext cx="5529625" cy="5813138"/>
            <a:chOff x="6317743" y="1035896"/>
            <a:chExt cx="5529625" cy="5813138"/>
          </a:xfrm>
        </p:grpSpPr>
        <p:grpSp>
          <p:nvGrpSpPr>
            <p:cNvPr id="3" name="PA_组合 54"/>
            <p:cNvGrpSpPr/>
            <p:nvPr>
              <p:custDataLst>
                <p:tags r:id="rId1"/>
              </p:custDataLst>
            </p:nvPr>
          </p:nvGrpSpPr>
          <p:grpSpPr>
            <a:xfrm>
              <a:off x="6317743" y="1035896"/>
              <a:ext cx="5529625" cy="5813138"/>
              <a:chOff x="6230840" y="1044862"/>
              <a:chExt cx="5529625" cy="5813138"/>
            </a:xfrm>
          </p:grpSpPr>
          <p:sp>
            <p:nvSpPr>
              <p:cNvPr id="2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0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9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: Shape 226"/>
                <p:cNvSpPr>
                  <a:spLocks/>
                </p:cNvSpPr>
                <p:nvPr/>
              </p:nvSpPr>
              <p:spPr bwMode="auto">
                <a:xfrm>
                  <a:off x="5333889" y="166095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: Shape 227"/>
                <p:cNvSpPr>
                  <a:spLocks/>
                </p:cNvSpPr>
                <p:nvPr/>
              </p:nvSpPr>
              <p:spPr bwMode="auto">
                <a:xfrm>
                  <a:off x="5306930" y="1801879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Oval 236"/>
                <p:cNvSpPr>
                  <a:spLocks/>
                </p:cNvSpPr>
                <p:nvPr/>
              </p:nvSpPr>
              <p:spPr bwMode="auto">
                <a:xfrm>
                  <a:off x="4746916" y="3312813"/>
                  <a:ext cx="61271" cy="6127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: Shape 237"/>
                <p:cNvSpPr>
                  <a:spLocks/>
                </p:cNvSpPr>
                <p:nvPr/>
              </p:nvSpPr>
              <p:spPr bwMode="auto">
                <a:xfrm>
                  <a:off x="4507961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30 h 30"/>
                    <a:gd name="T2" fmla="*/ 30 w 30"/>
                    <a:gd name="T3" fmla="*/ 15 h 30"/>
                    <a:gd name="T4" fmla="*/ 15 w 30"/>
                    <a:gd name="T5" fmla="*/ 0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30 h 30"/>
                    <a:gd name="T14" fmla="*/ 15 w 30"/>
                    <a:gd name="T15" fmla="*/ 0 h 30"/>
                    <a:gd name="T16" fmla="*/ 0 w 30"/>
                    <a:gd name="T17" fmla="*/ 15 h 30"/>
                    <a:gd name="T18" fmla="*/ 15 w 30"/>
                    <a:gd name="T19" fmla="*/ 30 h 30"/>
                    <a:gd name="T20" fmla="*/ 15 w 30"/>
                    <a:gd name="T21" fmla="*/ 30 h 30"/>
                    <a:gd name="T22" fmla="*/ 15 w 30"/>
                    <a:gd name="T23" fmla="*/ 23 h 30"/>
                    <a:gd name="T24" fmla="*/ 15 w 30"/>
                    <a:gd name="T25" fmla="*/ 23 h 30"/>
                    <a:gd name="T26" fmla="*/ 15 w 30"/>
                    <a:gd name="T27" fmla="*/ 23 h 30"/>
                    <a:gd name="T28" fmla="*/ 7 w 30"/>
                    <a:gd name="T29" fmla="*/ 15 h 30"/>
                    <a:gd name="T30" fmla="*/ 15 w 30"/>
                    <a:gd name="T31" fmla="*/ 7 h 30"/>
                    <a:gd name="T32" fmla="*/ 15 w 30"/>
                    <a:gd name="T33" fmla="*/ 7 h 30"/>
                    <a:gd name="T34" fmla="*/ 15 w 30"/>
                    <a:gd name="T3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lnTo>
                        <a:pt x="15" y="30"/>
                      </a:lnTo>
                      <a:close/>
                      <a:moveTo>
                        <a:pt x="15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: Shape 238"/>
                <p:cNvSpPr>
                  <a:spLocks/>
                </p:cNvSpPr>
                <p:nvPr/>
              </p:nvSpPr>
              <p:spPr bwMode="auto">
                <a:xfrm>
                  <a:off x="4494481" y="3462313"/>
                  <a:ext cx="159304" cy="57594"/>
                </a:xfrm>
                <a:custGeom>
                  <a:avLst/>
                  <a:gdLst>
                    <a:gd name="T0" fmla="*/ 3 w 36"/>
                    <a:gd name="T1" fmla="*/ 13 h 13"/>
                    <a:gd name="T2" fmla="*/ 5 w 36"/>
                    <a:gd name="T3" fmla="*/ 12 h 13"/>
                    <a:gd name="T4" fmla="*/ 18 w 36"/>
                    <a:gd name="T5" fmla="*/ 4 h 13"/>
                    <a:gd name="T6" fmla="*/ 31 w 36"/>
                    <a:gd name="T7" fmla="*/ 12 h 13"/>
                    <a:gd name="T8" fmla="*/ 35 w 36"/>
                    <a:gd name="T9" fmla="*/ 12 h 13"/>
                    <a:gd name="T10" fmla="*/ 35 w 36"/>
                    <a:gd name="T11" fmla="*/ 9 h 13"/>
                    <a:gd name="T12" fmla="*/ 18 w 36"/>
                    <a:gd name="T13" fmla="*/ 0 h 13"/>
                    <a:gd name="T14" fmla="*/ 1 w 36"/>
                    <a:gd name="T15" fmla="*/ 9 h 13"/>
                    <a:gd name="T16" fmla="*/ 1 w 36"/>
                    <a:gd name="T17" fmla="*/ 12 h 13"/>
                    <a:gd name="T18" fmla="*/ 3 w 36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3" y="13"/>
                      </a:moveTo>
                      <a:cubicBezTo>
                        <a:pt x="3" y="13"/>
                        <a:pt x="4" y="12"/>
                        <a:pt x="5" y="12"/>
                      </a:cubicBezTo>
                      <a:cubicBezTo>
                        <a:pt x="8" y="7"/>
                        <a:pt x="13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4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ubicBezTo>
                        <a:pt x="11" y="0"/>
                        <a:pt x="5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: Shape 239"/>
                <p:cNvSpPr>
                  <a:spLocks/>
                </p:cNvSpPr>
                <p:nvPr/>
              </p:nvSpPr>
              <p:spPr bwMode="auto">
                <a:xfrm>
                  <a:off x="4750592" y="3494174"/>
                  <a:ext cx="132345" cy="132345"/>
                </a:xfrm>
                <a:custGeom>
                  <a:avLst/>
                  <a:gdLst>
                    <a:gd name="T0" fmla="*/ 15 w 30"/>
                    <a:gd name="T1" fmla="*/ 0 h 30"/>
                    <a:gd name="T2" fmla="*/ 15 w 30"/>
                    <a:gd name="T3" fmla="*/ 0 h 30"/>
                    <a:gd name="T4" fmla="*/ 15 w 30"/>
                    <a:gd name="T5" fmla="*/ 7 h 30"/>
                    <a:gd name="T6" fmla="*/ 15 w 30"/>
                    <a:gd name="T7" fmla="*/ 7 h 30"/>
                    <a:gd name="T8" fmla="*/ 23 w 30"/>
                    <a:gd name="T9" fmla="*/ 15 h 30"/>
                    <a:gd name="T10" fmla="*/ 15 w 30"/>
                    <a:gd name="T11" fmla="*/ 23 h 30"/>
                    <a:gd name="T12" fmla="*/ 15 w 30"/>
                    <a:gd name="T13" fmla="*/ 23 h 30"/>
                    <a:gd name="T14" fmla="*/ 15 w 30"/>
                    <a:gd name="T15" fmla="*/ 23 h 30"/>
                    <a:gd name="T16" fmla="*/ 15 w 30"/>
                    <a:gd name="T17" fmla="*/ 30 h 30"/>
                    <a:gd name="T18" fmla="*/ 15 w 30"/>
                    <a:gd name="T19" fmla="*/ 30 h 30"/>
                    <a:gd name="T20" fmla="*/ 30 w 30"/>
                    <a:gd name="T21" fmla="*/ 15 h 30"/>
                    <a:gd name="T22" fmla="*/ 15 w 30"/>
                    <a:gd name="T23" fmla="*/ 0 h 30"/>
                    <a:gd name="T24" fmla="*/ 15 w 30"/>
                    <a:gd name="T25" fmla="*/ 0 h 30"/>
                    <a:gd name="T26" fmla="*/ 0 w 30"/>
                    <a:gd name="T27" fmla="*/ 15 h 30"/>
                    <a:gd name="T28" fmla="*/ 15 w 30"/>
                    <a:gd name="T29" fmla="*/ 30 h 30"/>
                    <a:gd name="T30" fmla="*/ 15 w 30"/>
                    <a:gd name="T31" fmla="*/ 23 h 30"/>
                    <a:gd name="T32" fmla="*/ 7 w 30"/>
                    <a:gd name="T33" fmla="*/ 15 h 30"/>
                    <a:gd name="T34" fmla="*/ 15 w 30"/>
                    <a:gd name="T35" fmla="*/ 7 h 30"/>
                    <a:gd name="T36" fmla="*/ 15 w 30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" h="30"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9" y="7"/>
                        <a:pt x="23" y="10"/>
                        <a:pt x="23" y="15"/>
                      </a:cubicBezTo>
                      <a:cubicBezTo>
                        <a:pt x="23" y="20"/>
                        <a:pt x="19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7"/>
                        <a:pt x="23" y="0"/>
                        <a:pt x="15" y="0"/>
                      </a:cubicBezTo>
                      <a:close/>
                      <a:moveTo>
                        <a:pt x="15" y="0"/>
                      </a:move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5" y="3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0" y="23"/>
                        <a:pt x="7" y="20"/>
                        <a:pt x="7" y="15"/>
                      </a:cubicBezTo>
                      <a:cubicBezTo>
                        <a:pt x="7" y="10"/>
                        <a:pt x="10" y="7"/>
                        <a:pt x="15" y="7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: Shape 240"/>
                <p:cNvSpPr>
                  <a:spLocks/>
                </p:cNvSpPr>
                <p:nvPr/>
              </p:nvSpPr>
              <p:spPr bwMode="auto">
                <a:xfrm>
                  <a:off x="4737113" y="346231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: Shape 241"/>
                <p:cNvSpPr>
                  <a:spLocks/>
                </p:cNvSpPr>
                <p:nvPr/>
              </p:nvSpPr>
              <p:spPr bwMode="auto">
                <a:xfrm>
                  <a:off x="4618248" y="3348350"/>
                  <a:ext cx="234054" cy="273267"/>
                </a:xfrm>
                <a:custGeom>
                  <a:avLst/>
                  <a:gdLst>
                    <a:gd name="T0" fmla="*/ 36 w 53"/>
                    <a:gd name="T1" fmla="*/ 22 h 62"/>
                    <a:gd name="T2" fmla="*/ 37 w 53"/>
                    <a:gd name="T3" fmla="*/ 23 h 62"/>
                    <a:gd name="T4" fmla="*/ 51 w 53"/>
                    <a:gd name="T5" fmla="*/ 17 h 62"/>
                    <a:gd name="T6" fmla="*/ 53 w 53"/>
                    <a:gd name="T7" fmla="*/ 12 h 62"/>
                    <a:gd name="T8" fmla="*/ 48 w 53"/>
                    <a:gd name="T9" fmla="*/ 11 h 62"/>
                    <a:gd name="T10" fmla="*/ 39 w 53"/>
                    <a:gd name="T11" fmla="*/ 15 h 62"/>
                    <a:gd name="T12" fmla="*/ 38 w 53"/>
                    <a:gd name="T13" fmla="*/ 15 h 62"/>
                    <a:gd name="T14" fmla="*/ 23 w 53"/>
                    <a:gd name="T15" fmla="*/ 0 h 62"/>
                    <a:gd name="T16" fmla="*/ 21 w 53"/>
                    <a:gd name="T17" fmla="*/ 0 h 62"/>
                    <a:gd name="T18" fmla="*/ 0 w 53"/>
                    <a:gd name="T19" fmla="*/ 21 h 62"/>
                    <a:gd name="T20" fmla="*/ 0 w 53"/>
                    <a:gd name="T21" fmla="*/ 22 h 62"/>
                    <a:gd name="T22" fmla="*/ 15 w 53"/>
                    <a:gd name="T23" fmla="*/ 35 h 62"/>
                    <a:gd name="T24" fmla="*/ 15 w 53"/>
                    <a:gd name="T25" fmla="*/ 36 h 62"/>
                    <a:gd name="T26" fmla="*/ 8 w 53"/>
                    <a:gd name="T27" fmla="*/ 52 h 62"/>
                    <a:gd name="T28" fmla="*/ 8 w 53"/>
                    <a:gd name="T29" fmla="*/ 54 h 62"/>
                    <a:gd name="T30" fmla="*/ 13 w 53"/>
                    <a:gd name="T31" fmla="*/ 60 h 62"/>
                    <a:gd name="T32" fmla="*/ 16 w 53"/>
                    <a:gd name="T33" fmla="*/ 62 h 62"/>
                    <a:gd name="T34" fmla="*/ 19 w 53"/>
                    <a:gd name="T35" fmla="*/ 61 h 62"/>
                    <a:gd name="T36" fmla="*/ 20 w 53"/>
                    <a:gd name="T37" fmla="*/ 55 h 62"/>
                    <a:gd name="T38" fmla="*/ 18 w 53"/>
                    <a:gd name="T39" fmla="*/ 53 h 62"/>
                    <a:gd name="T40" fmla="*/ 18 w 53"/>
                    <a:gd name="T41" fmla="*/ 51 h 62"/>
                    <a:gd name="T42" fmla="*/ 25 w 53"/>
                    <a:gd name="T43" fmla="*/ 34 h 62"/>
                    <a:gd name="T44" fmla="*/ 25 w 53"/>
                    <a:gd name="T45" fmla="*/ 32 h 62"/>
                    <a:gd name="T46" fmla="*/ 17 w 53"/>
                    <a:gd name="T47" fmla="*/ 25 h 62"/>
                    <a:gd name="T48" fmla="*/ 17 w 53"/>
                    <a:gd name="T49" fmla="*/ 23 h 62"/>
                    <a:gd name="T50" fmla="*/ 26 w 53"/>
                    <a:gd name="T51" fmla="*/ 14 h 62"/>
                    <a:gd name="T52" fmla="*/ 27 w 53"/>
                    <a:gd name="T53" fmla="*/ 15 h 62"/>
                    <a:gd name="T54" fmla="*/ 36 w 53"/>
                    <a:gd name="T55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3" h="62">
                      <a:moveTo>
                        <a:pt x="36" y="22"/>
                      </a:moveTo>
                      <a:cubicBezTo>
                        <a:pt x="36" y="23"/>
                        <a:pt x="37" y="23"/>
                        <a:pt x="37" y="23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6"/>
                        <a:pt x="53" y="14"/>
                        <a:pt x="53" y="12"/>
                      </a:cubicBezTo>
                      <a:cubicBezTo>
                        <a:pt x="52" y="11"/>
                        <a:pt x="50" y="10"/>
                        <a:pt x="48" y="11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15"/>
                        <a:pt x="38" y="15"/>
                        <a:pt x="38" y="15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3" y="25"/>
                        <a:pt x="12" y="32"/>
                        <a:pt x="15" y="35"/>
                      </a:cubicBezTo>
                      <a:cubicBezTo>
                        <a:pt x="15" y="35"/>
                        <a:pt x="15" y="36"/>
                        <a:pt x="15" y="3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3"/>
                        <a:pt x="8" y="54"/>
                      </a:cubicBezTo>
                      <a:cubicBezTo>
                        <a:pt x="13" y="60"/>
                        <a:pt x="13" y="60"/>
                        <a:pt x="13" y="60"/>
                      </a:cubicBezTo>
                      <a:cubicBezTo>
                        <a:pt x="14" y="61"/>
                        <a:pt x="15" y="62"/>
                        <a:pt x="16" y="62"/>
                      </a:cubicBezTo>
                      <a:cubicBezTo>
                        <a:pt x="17" y="62"/>
                        <a:pt x="18" y="62"/>
                        <a:pt x="19" y="61"/>
                      </a:cubicBezTo>
                      <a:cubicBezTo>
                        <a:pt x="21" y="60"/>
                        <a:pt x="21" y="57"/>
                        <a:pt x="20" y="55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2"/>
                        <a:pt x="18" y="51"/>
                        <a:pt x="18" y="5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3"/>
                        <a:pt x="25" y="33"/>
                        <a:pt x="25" y="32"/>
                      </a:cubicBezTo>
                      <a:cubicBezTo>
                        <a:pt x="23" y="31"/>
                        <a:pt x="19" y="27"/>
                        <a:pt x="17" y="25"/>
                      </a:cubicBezTo>
                      <a:cubicBezTo>
                        <a:pt x="17" y="24"/>
                        <a:pt x="17" y="24"/>
                        <a:pt x="17" y="2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7" y="14"/>
                        <a:pt x="27" y="15"/>
                      </a:cubicBezTo>
                      <a:lnTo>
                        <a:pt x="36" y="2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: Shape 243"/>
                <p:cNvSpPr>
                  <a:spLocks/>
                </p:cNvSpPr>
                <p:nvPr/>
              </p:nvSpPr>
              <p:spPr bwMode="auto">
                <a:xfrm>
                  <a:off x="4097447" y="3582404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: Shape 244"/>
                <p:cNvSpPr>
                  <a:spLocks/>
                </p:cNvSpPr>
                <p:nvPr/>
              </p:nvSpPr>
              <p:spPr bwMode="auto">
                <a:xfrm>
                  <a:off x="3871972" y="3657154"/>
                  <a:ext cx="300226" cy="211996"/>
                </a:xfrm>
                <a:custGeom>
                  <a:avLst/>
                  <a:gdLst>
                    <a:gd name="T0" fmla="*/ 30 w 68"/>
                    <a:gd name="T1" fmla="*/ 34 h 48"/>
                    <a:gd name="T2" fmla="*/ 30 w 68"/>
                    <a:gd name="T3" fmla="*/ 35 h 48"/>
                    <a:gd name="T4" fmla="*/ 30 w 68"/>
                    <a:gd name="T5" fmla="*/ 37 h 48"/>
                    <a:gd name="T6" fmla="*/ 30 w 68"/>
                    <a:gd name="T7" fmla="*/ 44 h 48"/>
                    <a:gd name="T8" fmla="*/ 37 w 68"/>
                    <a:gd name="T9" fmla="*/ 48 h 48"/>
                    <a:gd name="T10" fmla="*/ 37 w 68"/>
                    <a:gd name="T11" fmla="*/ 37 h 48"/>
                    <a:gd name="T12" fmla="*/ 37 w 68"/>
                    <a:gd name="T13" fmla="*/ 35 h 48"/>
                    <a:gd name="T14" fmla="*/ 37 w 68"/>
                    <a:gd name="T15" fmla="*/ 34 h 48"/>
                    <a:gd name="T16" fmla="*/ 57 w 68"/>
                    <a:gd name="T17" fmla="*/ 12 h 48"/>
                    <a:gd name="T18" fmla="*/ 68 w 68"/>
                    <a:gd name="T19" fmla="*/ 0 h 48"/>
                    <a:gd name="T20" fmla="*/ 51 w 68"/>
                    <a:gd name="T21" fmla="*/ 0 h 48"/>
                    <a:gd name="T22" fmla="*/ 0 w 68"/>
                    <a:gd name="T23" fmla="*/ 0 h 48"/>
                    <a:gd name="T24" fmla="*/ 30 w 68"/>
                    <a:gd name="T25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" h="48">
                      <a:moveTo>
                        <a:pt x="30" y="34"/>
                      </a:move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3" y="45"/>
                        <a:pt x="35" y="47"/>
                        <a:pt x="37" y="4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: Shape 267"/>
                <p:cNvSpPr>
                  <a:spLocks/>
                </p:cNvSpPr>
                <p:nvPr/>
              </p:nvSpPr>
              <p:spPr bwMode="auto">
                <a:xfrm>
                  <a:off x="5735824" y="201019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: Shape 268"/>
                <p:cNvSpPr>
                  <a:spLocks/>
                </p:cNvSpPr>
                <p:nvPr/>
              </p:nvSpPr>
              <p:spPr bwMode="auto">
                <a:xfrm>
                  <a:off x="5708865" y="2142544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: Shape 269"/>
                <p:cNvSpPr>
                  <a:spLocks/>
                </p:cNvSpPr>
                <p:nvPr/>
              </p:nvSpPr>
              <p:spPr bwMode="auto">
                <a:xfrm>
                  <a:off x="4269005" y="1537190"/>
                  <a:ext cx="155627" cy="66172"/>
                </a:xfrm>
                <a:custGeom>
                  <a:avLst/>
                  <a:gdLst>
                    <a:gd name="T0" fmla="*/ 0 w 127"/>
                    <a:gd name="T1" fmla="*/ 29 h 54"/>
                    <a:gd name="T2" fmla="*/ 51 w 127"/>
                    <a:gd name="T3" fmla="*/ 54 h 54"/>
                    <a:gd name="T4" fmla="*/ 127 w 127"/>
                    <a:gd name="T5" fmla="*/ 54 h 54"/>
                    <a:gd name="T6" fmla="*/ 15 w 127"/>
                    <a:gd name="T7" fmla="*/ 0 h 54"/>
                    <a:gd name="T8" fmla="*/ 0 w 127"/>
                    <a:gd name="T9" fmla="*/ 2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54">
                      <a:moveTo>
                        <a:pt x="0" y="29"/>
                      </a:moveTo>
                      <a:lnTo>
                        <a:pt x="51" y="54"/>
                      </a:lnTo>
                      <a:lnTo>
                        <a:pt x="127" y="54"/>
                      </a:lnTo>
                      <a:lnTo>
                        <a:pt x="1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: Shape 270"/>
                <p:cNvSpPr>
                  <a:spLocks/>
                </p:cNvSpPr>
                <p:nvPr/>
              </p:nvSpPr>
              <p:spPr bwMode="auto">
                <a:xfrm>
                  <a:off x="4269005" y="1611940"/>
                  <a:ext cx="376202" cy="189939"/>
                </a:xfrm>
                <a:custGeom>
                  <a:avLst/>
                  <a:gdLst>
                    <a:gd name="T0" fmla="*/ 123 w 307"/>
                    <a:gd name="T1" fmla="*/ 155 h 155"/>
                    <a:gd name="T2" fmla="*/ 245 w 307"/>
                    <a:gd name="T3" fmla="*/ 155 h 155"/>
                    <a:gd name="T4" fmla="*/ 245 w 307"/>
                    <a:gd name="T5" fmla="*/ 123 h 155"/>
                    <a:gd name="T6" fmla="*/ 307 w 307"/>
                    <a:gd name="T7" fmla="*/ 123 h 155"/>
                    <a:gd name="T8" fmla="*/ 307 w 307"/>
                    <a:gd name="T9" fmla="*/ 33 h 155"/>
                    <a:gd name="T10" fmla="*/ 245 w 307"/>
                    <a:gd name="T11" fmla="*/ 33 h 155"/>
                    <a:gd name="T12" fmla="*/ 245 w 307"/>
                    <a:gd name="T13" fmla="*/ 0 h 155"/>
                    <a:gd name="T14" fmla="*/ 145 w 307"/>
                    <a:gd name="T15" fmla="*/ 0 h 155"/>
                    <a:gd name="T16" fmla="*/ 123 w 307"/>
                    <a:gd name="T17" fmla="*/ 0 h 155"/>
                    <a:gd name="T18" fmla="*/ 123 w 307"/>
                    <a:gd name="T19" fmla="*/ 62 h 155"/>
                    <a:gd name="T20" fmla="*/ 184 w 307"/>
                    <a:gd name="T21" fmla="*/ 62 h 155"/>
                    <a:gd name="T22" fmla="*/ 184 w 307"/>
                    <a:gd name="T23" fmla="*/ 94 h 155"/>
                    <a:gd name="T24" fmla="*/ 123 w 307"/>
                    <a:gd name="T25" fmla="*/ 94 h 155"/>
                    <a:gd name="T26" fmla="*/ 123 w 307"/>
                    <a:gd name="T27" fmla="*/ 155 h 155"/>
                    <a:gd name="T28" fmla="*/ 0 w 307"/>
                    <a:gd name="T29" fmla="*/ 155 h 155"/>
                    <a:gd name="T30" fmla="*/ 123 w 307"/>
                    <a:gd name="T31" fmla="*/ 155 h 155"/>
                    <a:gd name="T32" fmla="*/ 123 w 307"/>
                    <a:gd name="T33" fmla="*/ 94 h 155"/>
                    <a:gd name="T34" fmla="*/ 62 w 307"/>
                    <a:gd name="T35" fmla="*/ 94 h 155"/>
                    <a:gd name="T36" fmla="*/ 62 w 307"/>
                    <a:gd name="T37" fmla="*/ 62 h 155"/>
                    <a:gd name="T38" fmla="*/ 62 w 307"/>
                    <a:gd name="T39" fmla="*/ 62 h 155"/>
                    <a:gd name="T40" fmla="*/ 123 w 307"/>
                    <a:gd name="T41" fmla="*/ 62 h 155"/>
                    <a:gd name="T42" fmla="*/ 123 w 307"/>
                    <a:gd name="T43" fmla="*/ 0 h 155"/>
                    <a:gd name="T44" fmla="*/ 65 w 307"/>
                    <a:gd name="T45" fmla="*/ 0 h 155"/>
                    <a:gd name="T46" fmla="*/ 0 w 307"/>
                    <a:gd name="T47" fmla="*/ 0 h 155"/>
                    <a:gd name="T48" fmla="*/ 0 w 307"/>
                    <a:gd name="T49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7" h="155">
                      <a:moveTo>
                        <a:pt x="123" y="155"/>
                      </a:moveTo>
                      <a:lnTo>
                        <a:pt x="245" y="155"/>
                      </a:lnTo>
                      <a:lnTo>
                        <a:pt x="245" y="123"/>
                      </a:lnTo>
                      <a:lnTo>
                        <a:pt x="307" y="123"/>
                      </a:lnTo>
                      <a:lnTo>
                        <a:pt x="307" y="33"/>
                      </a:lnTo>
                      <a:lnTo>
                        <a:pt x="245" y="33"/>
                      </a:lnTo>
                      <a:lnTo>
                        <a:pt x="245" y="0"/>
                      </a:lnTo>
                      <a:lnTo>
                        <a:pt x="145" y="0"/>
                      </a:lnTo>
                      <a:lnTo>
                        <a:pt x="123" y="0"/>
                      </a:lnTo>
                      <a:lnTo>
                        <a:pt x="123" y="62"/>
                      </a:lnTo>
                      <a:lnTo>
                        <a:pt x="184" y="62"/>
                      </a:lnTo>
                      <a:lnTo>
                        <a:pt x="184" y="94"/>
                      </a:lnTo>
                      <a:lnTo>
                        <a:pt x="123" y="94"/>
                      </a:lnTo>
                      <a:lnTo>
                        <a:pt x="123" y="155"/>
                      </a:lnTo>
                      <a:close/>
                      <a:moveTo>
                        <a:pt x="0" y="155"/>
                      </a:moveTo>
                      <a:lnTo>
                        <a:pt x="123" y="155"/>
                      </a:lnTo>
                      <a:lnTo>
                        <a:pt x="123" y="94"/>
                      </a:lnTo>
                      <a:lnTo>
                        <a:pt x="62" y="94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123" y="62"/>
                      </a:lnTo>
                      <a:lnTo>
                        <a:pt x="123" y="0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: Shape 273"/>
                <p:cNvSpPr>
                  <a:spLocks/>
                </p:cNvSpPr>
                <p:nvPr/>
              </p:nvSpPr>
              <p:spPr bwMode="auto">
                <a:xfrm>
                  <a:off x="5369426" y="2200138"/>
                  <a:ext cx="269591" cy="136021"/>
                </a:xfrm>
                <a:custGeom>
                  <a:avLst/>
                  <a:gdLst>
                    <a:gd name="T0" fmla="*/ 53 w 61"/>
                    <a:gd name="T1" fmla="*/ 22 h 31"/>
                    <a:gd name="T2" fmla="*/ 61 w 61"/>
                    <a:gd name="T3" fmla="*/ 11 h 31"/>
                    <a:gd name="T4" fmla="*/ 53 w 61"/>
                    <a:gd name="T5" fmla="*/ 1 h 31"/>
                    <a:gd name="T6" fmla="*/ 53 w 61"/>
                    <a:gd name="T7" fmla="*/ 5 h 31"/>
                    <a:gd name="T8" fmla="*/ 57 w 61"/>
                    <a:gd name="T9" fmla="*/ 11 h 31"/>
                    <a:gd name="T10" fmla="*/ 53 w 61"/>
                    <a:gd name="T11" fmla="*/ 17 h 31"/>
                    <a:gd name="T12" fmla="*/ 53 w 61"/>
                    <a:gd name="T13" fmla="*/ 22 h 31"/>
                    <a:gd name="T14" fmla="*/ 26 w 61"/>
                    <a:gd name="T15" fmla="*/ 31 h 31"/>
                    <a:gd name="T16" fmla="*/ 46 w 61"/>
                    <a:gd name="T17" fmla="*/ 21 h 31"/>
                    <a:gd name="T18" fmla="*/ 51 w 61"/>
                    <a:gd name="T19" fmla="*/ 22 h 31"/>
                    <a:gd name="T20" fmla="*/ 53 w 61"/>
                    <a:gd name="T21" fmla="*/ 22 h 31"/>
                    <a:gd name="T22" fmla="*/ 53 w 61"/>
                    <a:gd name="T23" fmla="*/ 17 h 31"/>
                    <a:gd name="T24" fmla="*/ 51 w 61"/>
                    <a:gd name="T25" fmla="*/ 17 h 31"/>
                    <a:gd name="T26" fmla="*/ 49 w 61"/>
                    <a:gd name="T27" fmla="*/ 17 h 31"/>
                    <a:gd name="T28" fmla="*/ 52 w 61"/>
                    <a:gd name="T29" fmla="*/ 5 h 31"/>
                    <a:gd name="T30" fmla="*/ 52 w 61"/>
                    <a:gd name="T31" fmla="*/ 5 h 31"/>
                    <a:gd name="T32" fmla="*/ 52 w 61"/>
                    <a:gd name="T33" fmla="*/ 5 h 31"/>
                    <a:gd name="T34" fmla="*/ 53 w 61"/>
                    <a:gd name="T35" fmla="*/ 5 h 31"/>
                    <a:gd name="T36" fmla="*/ 53 w 61"/>
                    <a:gd name="T37" fmla="*/ 1 h 31"/>
                    <a:gd name="T38" fmla="*/ 51 w 61"/>
                    <a:gd name="T39" fmla="*/ 0 h 31"/>
                    <a:gd name="T40" fmla="*/ 51 w 61"/>
                    <a:gd name="T41" fmla="*/ 0 h 31"/>
                    <a:gd name="T42" fmla="*/ 1 w 61"/>
                    <a:gd name="T43" fmla="*/ 0 h 31"/>
                    <a:gd name="T44" fmla="*/ 0 w 61"/>
                    <a:gd name="T45" fmla="*/ 5 h 31"/>
                    <a:gd name="T46" fmla="*/ 26 w 61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1" h="31">
                      <a:moveTo>
                        <a:pt x="53" y="22"/>
                      </a:moveTo>
                      <a:cubicBezTo>
                        <a:pt x="58" y="21"/>
                        <a:pt x="61" y="16"/>
                        <a:pt x="61" y="11"/>
                      </a:cubicBezTo>
                      <a:cubicBezTo>
                        <a:pt x="61" y="6"/>
                        <a:pt x="58" y="1"/>
                        <a:pt x="53" y="1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5" y="6"/>
                        <a:pt x="57" y="8"/>
                        <a:pt x="57" y="11"/>
                      </a:cubicBezTo>
                      <a:cubicBezTo>
                        <a:pt x="57" y="14"/>
                        <a:pt x="55" y="16"/>
                        <a:pt x="53" y="17"/>
                      </a:cubicBezTo>
                      <a:lnTo>
                        <a:pt x="53" y="22"/>
                      </a:lnTo>
                      <a:close/>
                      <a:moveTo>
                        <a:pt x="26" y="31"/>
                      </a:moveTo>
                      <a:cubicBezTo>
                        <a:pt x="34" y="31"/>
                        <a:pt x="41" y="27"/>
                        <a:pt x="46" y="21"/>
                      </a:cubicBezTo>
                      <a:cubicBezTo>
                        <a:pt x="47" y="22"/>
                        <a:pt x="49" y="22"/>
                        <a:pt x="51" y="22"/>
                      </a:cubicBezTo>
                      <a:cubicBezTo>
                        <a:pt x="51" y="22"/>
                        <a:pt x="52" y="22"/>
                        <a:pt x="53" y="22"/>
                      </a:cubicBezTo>
                      <a:cubicBezTo>
                        <a:pt x="53" y="17"/>
                        <a:pt x="53" y="17"/>
                        <a:pt x="53" y="17"/>
                      </a:cubicBezTo>
                      <a:cubicBezTo>
                        <a:pt x="52" y="17"/>
                        <a:pt x="51" y="17"/>
                        <a:pt x="51" y="17"/>
                      </a:cubicBezTo>
                      <a:cubicBezTo>
                        <a:pt x="50" y="17"/>
                        <a:pt x="49" y="17"/>
                        <a:pt x="49" y="17"/>
                      </a:cubicBezTo>
                      <a:cubicBezTo>
                        <a:pt x="51" y="13"/>
                        <a:pt x="52" y="9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3" y="5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2" y="0"/>
                        <a:pt x="52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Rectangle 274"/>
                <p:cNvSpPr>
                  <a:spLocks/>
                </p:cNvSpPr>
                <p:nvPr/>
              </p:nvSpPr>
              <p:spPr bwMode="auto">
                <a:xfrm>
                  <a:off x="5369426" y="2345962"/>
                  <a:ext cx="247533" cy="22057"/>
                </a:xfrm>
                <a:prstGeom prst="rect">
                  <a:avLst/>
                </a:pr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: Shape 275"/>
                <p:cNvSpPr>
                  <a:spLocks/>
                </p:cNvSpPr>
                <p:nvPr/>
              </p:nvSpPr>
              <p:spPr bwMode="auto">
                <a:xfrm>
                  <a:off x="5427020" y="2080048"/>
                  <a:ext cx="44115" cy="115189"/>
                </a:xfrm>
                <a:custGeom>
                  <a:avLst/>
                  <a:gdLst>
                    <a:gd name="T0" fmla="*/ 3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6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3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3" y="19"/>
                      </a:moveTo>
                      <a:cubicBezTo>
                        <a:pt x="0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7" y="12"/>
                        <a:pt x="7" y="11"/>
                      </a:cubicBezTo>
                      <a:cubicBezTo>
                        <a:pt x="6" y="10"/>
                        <a:pt x="5" y="7"/>
                        <a:pt x="6" y="7"/>
                      </a:cubicBezTo>
                      <a:cubicBezTo>
                        <a:pt x="9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1" y="12"/>
                        <a:pt x="6" y="19"/>
                        <a:pt x="3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: Shape 276"/>
                <p:cNvSpPr>
                  <a:spLocks/>
                </p:cNvSpPr>
                <p:nvPr/>
              </p:nvSpPr>
              <p:spPr bwMode="auto">
                <a:xfrm>
                  <a:off x="5488291" y="2080048"/>
                  <a:ext cx="44115" cy="115189"/>
                </a:xfrm>
                <a:custGeom>
                  <a:avLst/>
                  <a:gdLst>
                    <a:gd name="T0" fmla="*/ 4 w 10"/>
                    <a:gd name="T1" fmla="*/ 19 h 26"/>
                    <a:gd name="T2" fmla="*/ 5 w 10"/>
                    <a:gd name="T3" fmla="*/ 25 h 26"/>
                    <a:gd name="T4" fmla="*/ 9 w 10"/>
                    <a:gd name="T5" fmla="*/ 16 h 26"/>
                    <a:gd name="T6" fmla="*/ 7 w 10"/>
                    <a:gd name="T7" fmla="*/ 11 h 26"/>
                    <a:gd name="T8" fmla="*/ 7 w 10"/>
                    <a:gd name="T9" fmla="*/ 7 h 26"/>
                    <a:gd name="T10" fmla="*/ 4 w 10"/>
                    <a:gd name="T11" fmla="*/ 2 h 26"/>
                    <a:gd name="T12" fmla="*/ 1 w 10"/>
                    <a:gd name="T13" fmla="*/ 11 h 26"/>
                    <a:gd name="T14" fmla="*/ 4 w 10"/>
                    <a:gd name="T15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6">
                      <a:moveTo>
                        <a:pt x="4" y="19"/>
                      </a:moveTo>
                      <a:cubicBezTo>
                        <a:pt x="1" y="21"/>
                        <a:pt x="2" y="26"/>
                        <a:pt x="5" y="25"/>
                      </a:cubicBezTo>
                      <a:cubicBezTo>
                        <a:pt x="9" y="23"/>
                        <a:pt x="10" y="19"/>
                        <a:pt x="9" y="16"/>
                      </a:cubicBezTo>
                      <a:cubicBezTo>
                        <a:pt x="9" y="14"/>
                        <a:pt x="8" y="12"/>
                        <a:pt x="7" y="11"/>
                      </a:cubicBezTo>
                      <a:cubicBezTo>
                        <a:pt x="6" y="10"/>
                        <a:pt x="5" y="7"/>
                        <a:pt x="7" y="7"/>
                      </a:cubicBezTo>
                      <a:cubicBezTo>
                        <a:pt x="10" y="5"/>
                        <a:pt x="7" y="0"/>
                        <a:pt x="4" y="2"/>
                      </a:cubicBezTo>
                      <a:cubicBezTo>
                        <a:pt x="1" y="4"/>
                        <a:pt x="0" y="8"/>
                        <a:pt x="1" y="11"/>
                      </a:cubicBezTo>
                      <a:cubicBezTo>
                        <a:pt x="2" y="12"/>
                        <a:pt x="6" y="19"/>
                        <a:pt x="4" y="1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: Shape 277"/>
                <p:cNvSpPr>
                  <a:spLocks/>
                </p:cNvSpPr>
                <p:nvPr/>
              </p:nvSpPr>
              <p:spPr bwMode="auto">
                <a:xfrm>
                  <a:off x="4794707" y="1638899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: Shape 278"/>
                <p:cNvSpPr>
                  <a:spLocks/>
                </p:cNvSpPr>
                <p:nvPr/>
              </p:nvSpPr>
              <p:spPr bwMode="auto">
                <a:xfrm>
                  <a:off x="4163620" y="3246641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: Shape 279"/>
                <p:cNvSpPr>
                  <a:spLocks/>
                </p:cNvSpPr>
                <p:nvPr/>
              </p:nvSpPr>
              <p:spPr bwMode="auto">
                <a:xfrm>
                  <a:off x="4335177" y="3428002"/>
                  <a:ext cx="71074" cy="69849"/>
                </a:xfrm>
                <a:custGeom>
                  <a:avLst/>
                  <a:gdLst>
                    <a:gd name="T0" fmla="*/ 47 w 58"/>
                    <a:gd name="T1" fmla="*/ 0 h 57"/>
                    <a:gd name="T2" fmla="*/ 0 w 58"/>
                    <a:gd name="T3" fmla="*/ 46 h 57"/>
                    <a:gd name="T4" fmla="*/ 11 w 58"/>
                    <a:gd name="T5" fmla="*/ 57 h 57"/>
                    <a:gd name="T6" fmla="*/ 58 w 58"/>
                    <a:gd name="T7" fmla="*/ 10 h 57"/>
                    <a:gd name="T8" fmla="*/ 47 w 58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7">
                      <a:moveTo>
                        <a:pt x="47" y="0"/>
                      </a:moveTo>
                      <a:lnTo>
                        <a:pt x="0" y="46"/>
                      </a:lnTo>
                      <a:lnTo>
                        <a:pt x="11" y="57"/>
                      </a:lnTo>
                      <a:lnTo>
                        <a:pt x="58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10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05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2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3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61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PA_组合 21"/>
            <p:cNvGrpSpPr/>
            <p:nvPr>
              <p:custDataLst>
                <p:tags r:id="rId2"/>
              </p:custDataLst>
            </p:nvPr>
          </p:nvGrpSpPr>
          <p:grpSpPr>
            <a:xfrm>
              <a:off x="8189952" y="3169126"/>
              <a:ext cx="1409700" cy="1005447"/>
              <a:chOff x="5069886" y="293530"/>
              <a:chExt cx="2052228" cy="1463723"/>
            </a:xfrm>
            <a:solidFill>
              <a:schemeClr val="bg1"/>
            </a:solidFill>
          </p:grpSpPr>
          <p:sp>
            <p:nvSpPr>
              <p:cNvPr id="27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4400" b="1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sp>
            <p:nvSpPr>
              <p:cNvPr id="28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CONTENT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E776AB6-15F9-D024-C0C5-EED8D0212C5B}"/>
              </a:ext>
            </a:extLst>
          </p:cNvPr>
          <p:cNvGrpSpPr/>
          <p:nvPr/>
        </p:nvGrpSpPr>
        <p:grpSpPr>
          <a:xfrm>
            <a:off x="763330" y="913383"/>
            <a:ext cx="5426223" cy="5091040"/>
            <a:chOff x="763330" y="913383"/>
            <a:chExt cx="5426223" cy="5091040"/>
          </a:xfrm>
        </p:grpSpPr>
        <p:sp>
          <p:nvSpPr>
            <p:cNvPr id="9" name="Diamond 286"/>
            <p:cNvSpPr/>
            <p:nvPr/>
          </p:nvSpPr>
          <p:spPr>
            <a:xfrm>
              <a:off x="763330" y="4120656"/>
              <a:ext cx="759736" cy="759736"/>
            </a:xfrm>
            <a:prstGeom prst="diamon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4">
                      <a:lumMod val="7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" name="TextBox 300"/>
            <p:cNvSpPr txBox="1"/>
            <p:nvPr/>
          </p:nvSpPr>
          <p:spPr>
            <a:xfrm>
              <a:off x="1332236" y="4356962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拼写纠错模型</a:t>
              </a:r>
            </a:p>
          </p:txBody>
        </p:sp>
        <p:sp>
          <p:nvSpPr>
            <p:cNvPr id="11" name="Diamond 288"/>
            <p:cNvSpPr/>
            <p:nvPr/>
          </p:nvSpPr>
          <p:spPr>
            <a:xfrm>
              <a:off x="763330" y="3051565"/>
              <a:ext cx="759736" cy="759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TextBox 298"/>
            <p:cNvSpPr txBox="1"/>
            <p:nvPr/>
          </p:nvSpPr>
          <p:spPr>
            <a:xfrm>
              <a:off x="1332236" y="3287871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语病纠正模型</a:t>
              </a:r>
            </a:p>
          </p:txBody>
        </p:sp>
        <p:sp>
          <p:nvSpPr>
            <p:cNvPr id="13" name="Diamond 290"/>
            <p:cNvSpPr/>
            <p:nvPr/>
          </p:nvSpPr>
          <p:spPr>
            <a:xfrm>
              <a:off x="763330" y="1982474"/>
              <a:ext cx="759736" cy="759736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9" name="TextBox 296"/>
            <p:cNvSpPr txBox="1"/>
            <p:nvPr/>
          </p:nvSpPr>
          <p:spPr>
            <a:xfrm>
              <a:off x="1332236" y="2210037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语病检测模型</a:t>
              </a:r>
            </a:p>
          </p:txBody>
        </p:sp>
        <p:sp>
          <p:nvSpPr>
            <p:cNvPr id="15" name="Diamond 292"/>
            <p:cNvSpPr/>
            <p:nvPr/>
          </p:nvSpPr>
          <p:spPr>
            <a:xfrm>
              <a:off x="763332" y="913383"/>
              <a:ext cx="759736" cy="75973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TextBox 294"/>
            <p:cNvSpPr txBox="1"/>
            <p:nvPr/>
          </p:nvSpPr>
          <p:spPr>
            <a:xfrm>
              <a:off x="1332236" y="1145486"/>
              <a:ext cx="4821839" cy="29552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zh-CN" altLang="en-US" sz="2400" b="1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比赛背景</a:t>
              </a:r>
            </a:p>
          </p:txBody>
        </p:sp>
        <p:sp>
          <p:nvSpPr>
            <p:cNvPr id="4" name="Diamond 286">
              <a:extLst>
                <a:ext uri="{FF2B5EF4-FFF2-40B4-BE49-F238E27FC236}">
                  <a16:creationId xmlns:a16="http://schemas.microsoft.com/office/drawing/2014/main" id="{48D9CB0D-834D-65AE-8D29-BA3BD4FECB12}"/>
                </a:ext>
              </a:extLst>
            </p:cNvPr>
            <p:cNvSpPr/>
            <p:nvPr/>
          </p:nvSpPr>
          <p:spPr>
            <a:xfrm>
              <a:off x="798808" y="5244687"/>
              <a:ext cx="759736" cy="75973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7" name="TextBox 300">
              <a:extLst>
                <a:ext uri="{FF2B5EF4-FFF2-40B4-BE49-F238E27FC236}">
                  <a16:creationId xmlns:a16="http://schemas.microsoft.com/office/drawing/2014/main" id="{9BC454C5-5F72-79F0-CDB7-EF9829063635}"/>
                </a:ext>
              </a:extLst>
            </p:cNvPr>
            <p:cNvSpPr txBox="1"/>
            <p:nvPr/>
          </p:nvSpPr>
          <p:spPr>
            <a:xfrm>
              <a:off x="1367714" y="5480993"/>
              <a:ext cx="4821839" cy="295528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spc="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融合策略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814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9A6A22-2B37-B80C-FE03-64326E5C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8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Diamond 290">
            <a:extLst>
              <a:ext uri="{FF2B5EF4-FFF2-40B4-BE49-F238E27FC236}">
                <a16:creationId xmlns:a16="http://schemas.microsoft.com/office/drawing/2014/main" id="{0F65EF20-AB6F-4BDB-0E3A-D85362E7BE65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" name="Diamond 288">
            <a:extLst>
              <a:ext uri="{FF2B5EF4-FFF2-40B4-BE49-F238E27FC236}">
                <a16:creationId xmlns:a16="http://schemas.microsoft.com/office/drawing/2014/main" id="{F134FBD6-03E8-4569-0C74-F265107481AF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" name="TextBox 298">
            <a:extLst>
              <a:ext uri="{FF2B5EF4-FFF2-40B4-BE49-F238E27FC236}">
                <a16:creationId xmlns:a16="http://schemas.microsoft.com/office/drawing/2014/main" id="{893CB751-8D2A-153C-B4CF-20442E948930}"/>
              </a:ext>
            </a:extLst>
          </p:cNvPr>
          <p:cNvSpPr txBox="1"/>
          <p:nvPr/>
        </p:nvSpPr>
        <p:spPr>
          <a:xfrm>
            <a:off x="903613" y="625591"/>
            <a:ext cx="4821839" cy="29552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fontScale="92500" lnSpcReduction="20000"/>
          </a:bodyPr>
          <a:lstStyle/>
          <a:p>
            <a:r>
              <a:rPr lang="zh-CN" altLang="en-US" sz="2400" b="1" spc="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语病纠正模型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8641A04-8B5F-6897-3717-CA6DA75B6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228" y="1149021"/>
            <a:ext cx="4132367" cy="28080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13C16B9-7E0C-ED3C-A073-AE10AF42FF42}"/>
              </a:ext>
            </a:extLst>
          </p:cNvPr>
          <p:cNvSpPr txBox="1"/>
          <p:nvPr/>
        </p:nvSpPr>
        <p:spPr>
          <a:xfrm>
            <a:off x="692341" y="1987439"/>
            <a:ext cx="448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训练策略：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Lang8</a:t>
            </a:r>
            <a:r>
              <a:rPr kumimoji="1" lang="zh-CN" altLang="en-US" dirty="0"/>
              <a:t>数据预训练</a:t>
            </a:r>
            <a:r>
              <a:rPr kumimoji="1" lang="en-US" altLang="zh-CN" dirty="0"/>
              <a:t>+CGED</a:t>
            </a:r>
            <a:r>
              <a:rPr kumimoji="1" lang="zh-CN" altLang="en-US" dirty="0"/>
              <a:t>历年数据微调</a:t>
            </a:r>
            <a:endParaRPr kumimoji="1" lang="en-US" altLang="zh-CN" dirty="0"/>
          </a:p>
          <a:p>
            <a:r>
              <a:rPr kumimoji="1" lang="zh-CN" altLang="en-US" dirty="0"/>
              <a:t>预训练模型：</a:t>
            </a:r>
            <a:r>
              <a:rPr kumimoji="1" lang="en-US" altLang="zh-CN" dirty="0"/>
              <a:t>Chinese-Struct-Bert-Large</a:t>
            </a:r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6B2FAEF-EB5F-80C5-F652-696D72139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443" y="4457499"/>
            <a:ext cx="7772400" cy="173348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C99FD0B-D782-1D73-F3E9-6C837163153E}"/>
              </a:ext>
            </a:extLst>
          </p:cNvPr>
          <p:cNvSpPr/>
          <p:nvPr/>
        </p:nvSpPr>
        <p:spPr>
          <a:xfrm>
            <a:off x="1094443" y="5761939"/>
            <a:ext cx="7772400" cy="37449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29091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9A6A22-2B37-B80C-FE03-64326E5C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8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3.png" descr="好未来logo.png">
            <a:extLst>
              <a:ext uri="{FF2B5EF4-FFF2-40B4-BE49-F238E27FC236}">
                <a16:creationId xmlns:a16="http://schemas.microsoft.com/office/drawing/2014/main" id="{1FCA5D03-B438-E625-8A56-73CFE949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71" y="5882173"/>
            <a:ext cx="2234661" cy="5085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图片 4" descr="好未来画册rgb-76.png">
            <a:extLst>
              <a:ext uri="{FF2B5EF4-FFF2-40B4-BE49-F238E27FC236}">
                <a16:creationId xmlns:a16="http://schemas.microsoft.com/office/drawing/2014/main" id="{2C404CE4-F0B9-215B-AC39-6D11583E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53" y="4610452"/>
            <a:ext cx="1219279" cy="1271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hape 94">
            <a:extLst>
              <a:ext uri="{FF2B5EF4-FFF2-40B4-BE49-F238E27FC236}">
                <a16:creationId xmlns:a16="http://schemas.microsoft.com/office/drawing/2014/main" id="{D5BC727E-AB1D-8CD6-E80B-74C1BDD8D123}"/>
              </a:ext>
            </a:extLst>
          </p:cNvPr>
          <p:cNvSpPr/>
          <p:nvPr/>
        </p:nvSpPr>
        <p:spPr>
          <a:xfrm>
            <a:off x="9614682" y="6369435"/>
            <a:ext cx="2347638" cy="376257"/>
          </a:xfrm>
          <a:prstGeom prst="rect">
            <a:avLst/>
          </a:prstGeom>
          <a:ln w="12700">
            <a:miter lim="400000"/>
          </a:ln>
        </p:spPr>
        <p:txBody>
          <a:bodyPr wrap="square" lIns="45720" tIns="45720" rIns="45720" bIns="45720">
            <a:spAutoFit/>
          </a:bodyPr>
          <a:lstStyle/>
          <a:p>
            <a:pPr algn="dist">
              <a:lnSpc>
                <a:spcPct val="120000"/>
              </a:lnSpc>
              <a:defRPr sz="2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8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爱与科技助力终生成长</a:t>
            </a:r>
            <a:endParaRPr sz="168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Diamond 290">
            <a:extLst>
              <a:ext uri="{FF2B5EF4-FFF2-40B4-BE49-F238E27FC236}">
                <a16:creationId xmlns:a16="http://schemas.microsoft.com/office/drawing/2014/main" id="{0F65EF20-AB6F-4BDB-0E3A-D85362E7BE65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" name="Diamond 288">
            <a:extLst>
              <a:ext uri="{FF2B5EF4-FFF2-40B4-BE49-F238E27FC236}">
                <a16:creationId xmlns:a16="http://schemas.microsoft.com/office/drawing/2014/main" id="{F134FBD6-03E8-4569-0C74-F265107481AF}"/>
              </a:ext>
            </a:extLst>
          </p:cNvPr>
          <p:cNvSpPr/>
          <p:nvPr/>
        </p:nvSpPr>
        <p:spPr>
          <a:xfrm>
            <a:off x="334707" y="389285"/>
            <a:ext cx="759736" cy="759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" name="TextBox 298">
            <a:extLst>
              <a:ext uri="{FF2B5EF4-FFF2-40B4-BE49-F238E27FC236}">
                <a16:creationId xmlns:a16="http://schemas.microsoft.com/office/drawing/2014/main" id="{893CB751-8D2A-153C-B4CF-20442E948930}"/>
              </a:ext>
            </a:extLst>
          </p:cNvPr>
          <p:cNvSpPr txBox="1"/>
          <p:nvPr/>
        </p:nvSpPr>
        <p:spPr>
          <a:xfrm>
            <a:off x="903613" y="625591"/>
            <a:ext cx="4821839" cy="29552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fontScale="92500" lnSpcReduction="20000"/>
          </a:bodyPr>
          <a:lstStyle/>
          <a:p>
            <a:r>
              <a:rPr lang="zh-CN" altLang="en-US" sz="2400" b="1" spc="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语病纠正模型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7FA63F-6736-3318-0195-098978966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21119"/>
            <a:ext cx="3947357" cy="294853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CC629C0-FC15-D64C-5CA6-192502547F7F}"/>
              </a:ext>
            </a:extLst>
          </p:cNvPr>
          <p:cNvSpPr txBox="1"/>
          <p:nvPr/>
        </p:nvSpPr>
        <p:spPr>
          <a:xfrm>
            <a:off x="1094443" y="6126326"/>
            <a:ext cx="815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en" altLang="zh-CN" sz="1200" i="0" u="none" strike="noStrike" dirty="0">
                <a:solidFill>
                  <a:srgbClr val="000000"/>
                </a:solidFill>
                <a:effectLst/>
                <a:latin typeface="+mn-ea"/>
              </a:rPr>
              <a:t>Sequence-to-Action: Grammatical Error Correction with Action Guided Sequence Generation</a:t>
            </a:r>
          </a:p>
          <a:p>
            <a:pPr marL="228600" indent="-228600" algn="l">
              <a:buAutoNum type="arabicPeriod"/>
            </a:pPr>
            <a:r>
              <a:rPr kumimoji="1" lang="zh-CN" altLang="en" sz="1200" dirty="0">
                <a:solidFill>
                  <a:srgbClr val="000000"/>
                </a:solidFill>
                <a:latin typeface="+mn-ea"/>
              </a:rPr>
              <a:t>代码</a:t>
            </a:r>
            <a:r>
              <a:rPr kumimoji="1" lang="zh-CN" altLang="en-US" sz="1200" dirty="0">
                <a:solidFill>
                  <a:srgbClr val="000000"/>
                </a:solidFill>
                <a:latin typeface="+mn-ea"/>
              </a:rPr>
              <a:t>开源地址：</a:t>
            </a:r>
            <a:r>
              <a:rPr kumimoji="1" lang="en" altLang="zh-CN" sz="1200" dirty="0">
                <a:solidFill>
                  <a:srgbClr val="000000"/>
                </a:solidFill>
                <a:latin typeface="+mn-ea"/>
              </a:rPr>
              <a:t>https://</a:t>
            </a:r>
            <a:r>
              <a:rPr kumimoji="1" lang="en" altLang="zh-CN" sz="1200" dirty="0" err="1">
                <a:solidFill>
                  <a:srgbClr val="000000"/>
                </a:solidFill>
                <a:latin typeface="+mn-ea"/>
              </a:rPr>
              <a:t>github.com</a:t>
            </a:r>
            <a:r>
              <a:rPr kumimoji="1" lang="en" altLang="zh-CN" sz="1200" dirty="0">
                <a:solidFill>
                  <a:srgbClr val="000000"/>
                </a:solidFill>
                <a:latin typeface="+mn-ea"/>
              </a:rPr>
              <a:t>/AI-confused/Sequence-to-Action</a:t>
            </a:r>
            <a:endParaRPr kumimoji="1" lang="en-US" altLang="zh-CN" sz="1200" i="0" u="none" strike="noStrike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3F9458-B9CF-98C6-87F1-BB68AC45D35B}"/>
              </a:ext>
            </a:extLst>
          </p:cNvPr>
          <p:cNvSpPr txBox="1"/>
          <p:nvPr/>
        </p:nvSpPr>
        <p:spPr>
          <a:xfrm>
            <a:off x="1072259" y="1385327"/>
            <a:ext cx="4484545" cy="129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训练策略：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Lang8</a:t>
            </a:r>
            <a:r>
              <a:rPr kumimoji="1" lang="zh-CN" altLang="en-US" dirty="0"/>
              <a:t>数据</a:t>
            </a:r>
            <a:r>
              <a:rPr kumimoji="1" lang="en-US" altLang="zh-CN" dirty="0"/>
              <a:t>+CGED</a:t>
            </a:r>
            <a:r>
              <a:rPr kumimoji="1" lang="zh-CN" altLang="en-US" dirty="0"/>
              <a:t>历年数据</a:t>
            </a:r>
            <a:r>
              <a:rPr kumimoji="1" lang="zh-CN" altLang="en-US" dirty="0">
                <a:solidFill>
                  <a:srgbClr val="FF0000"/>
                </a:solidFill>
              </a:rPr>
              <a:t>单步训练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 err="1"/>
              <a:t>Encoder+Decoder</a:t>
            </a:r>
            <a:r>
              <a:rPr kumimoji="1" lang="en-US" altLang="zh-CN" dirty="0"/>
              <a:t> -&gt; Bart-Chinese-Large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F240BD5-4D3C-E390-6D53-31E32ABEA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892" y="4122776"/>
            <a:ext cx="7772400" cy="173348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CE5F4A7-3C78-0003-80A5-FAEC299A74A3}"/>
              </a:ext>
            </a:extLst>
          </p:cNvPr>
          <p:cNvSpPr/>
          <p:nvPr/>
        </p:nvSpPr>
        <p:spPr>
          <a:xfrm>
            <a:off x="1287892" y="4501418"/>
            <a:ext cx="7772400" cy="37449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213133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951</Words>
  <Application>Microsoft Macintosh PowerPoint</Application>
  <PresentationFormat>宽屏</PresentationFormat>
  <Paragraphs>226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56" baseType="lpstr">
      <vt:lpstr>等线</vt:lpstr>
      <vt:lpstr>等线 Light</vt:lpstr>
      <vt:lpstr>微软雅黑</vt:lpstr>
      <vt:lpstr>CMR10</vt:lpstr>
      <vt:lpstr>gbsnu30</vt:lpstr>
      <vt:lpstr>gbsnu4e</vt:lpstr>
      <vt:lpstr>gbsnu4f</vt:lpstr>
      <vt:lpstr>gbsnu51</vt:lpstr>
      <vt:lpstr>gbsnu52</vt:lpstr>
      <vt:lpstr>gbsnu53</vt:lpstr>
      <vt:lpstr>gbsnu54</vt:lpstr>
      <vt:lpstr>gbsnu57</vt:lpstr>
      <vt:lpstr>gbsnu58</vt:lpstr>
      <vt:lpstr>gbsnu59</vt:lpstr>
      <vt:lpstr>gbsnu5b</vt:lpstr>
      <vt:lpstr>gbsnu5c</vt:lpstr>
      <vt:lpstr>gbsnu5e</vt:lpstr>
      <vt:lpstr>gbsnu5f</vt:lpstr>
      <vt:lpstr>gbsnu62</vt:lpstr>
      <vt:lpstr>gbsnu63</vt:lpstr>
      <vt:lpstr>gbsnu65</vt:lpstr>
      <vt:lpstr>gbsnu67</vt:lpstr>
      <vt:lpstr>gbsnu69</vt:lpstr>
      <vt:lpstr>gbsnu6a</vt:lpstr>
      <vt:lpstr>gbsnu6b</vt:lpstr>
      <vt:lpstr>gbsnu73</vt:lpstr>
      <vt:lpstr>gbsnu75</vt:lpstr>
      <vt:lpstr>gbsnu76</vt:lpstr>
      <vt:lpstr>gbsnu7b</vt:lpstr>
      <vt:lpstr>gbsnu7e</vt:lpstr>
      <vt:lpstr>gbsnu89</vt:lpstr>
      <vt:lpstr>gbsnu8b</vt:lpstr>
      <vt:lpstr>gbsnu8f</vt:lpstr>
      <vt:lpstr>gbsnu91</vt:lpstr>
      <vt:lpstr>gbsnu95</vt:lpstr>
      <vt:lpstr>gbsnu97</vt:lpstr>
      <vt:lpstr>gbsnuff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1240917537@qq.com</dc:creator>
  <cp:lastModifiedBy>1240917537@qq.com</cp:lastModifiedBy>
  <cp:revision>22</cp:revision>
  <dcterms:created xsi:type="dcterms:W3CDTF">2022-10-24T10:52:00Z</dcterms:created>
  <dcterms:modified xsi:type="dcterms:W3CDTF">2022-10-26T12:28:17Z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WMc1632740544911eda3072fda23072fda">
    <vt:lpwstr>CWM0JWhGt3qtsrjYjvda92EUVo4iSdZ1GnfjyTD+GEC+cmDXR4eJcCFBQySgjfgKArkTgrx+5n+JatOI3gJIG9bDA==</vt:lpwstr>
  </property>
</Properties>
</file>