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8" r:id="rId3"/>
    <p:sldId id="259" r:id="rId4"/>
    <p:sldId id="283" r:id="rId5"/>
    <p:sldId id="288" r:id="rId6"/>
    <p:sldId id="274" r:id="rId7"/>
    <p:sldId id="285" r:id="rId8"/>
    <p:sldId id="262" r:id="rId9"/>
    <p:sldId id="289" r:id="rId10"/>
    <p:sldId id="290" r:id="rId11"/>
    <p:sldId id="291" r:id="rId12"/>
    <p:sldId id="261" r:id="rId13"/>
    <p:sldId id="286" r:id="rId14"/>
    <p:sldId id="287" r:id="rId15"/>
    <p:sldId id="292" r:id="rId16"/>
    <p:sldId id="293" r:id="rId17"/>
    <p:sldId id="260" r:id="rId18"/>
    <p:sldId id="284" r:id="rId19"/>
    <p:sldId id="294" r:id="rId20"/>
    <p:sldId id="295" r:id="rId21"/>
    <p:sldId id="264"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B0012"/>
    <a:srgbClr val="E6E6E6"/>
    <a:srgbClr val="152E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94" autoAdjust="0"/>
    <p:restoredTop sz="94660"/>
  </p:normalViewPr>
  <p:slideViewPr>
    <p:cSldViewPr snapToGrid="0" showGuides="1">
      <p:cViewPr varScale="1">
        <p:scale>
          <a:sx n="70" d="100"/>
          <a:sy n="70" d="100"/>
        </p:scale>
        <p:origin x="672" y="6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4615D-9CE9-429A-A223-474B18918F25}" type="datetimeFigureOut">
              <a:rPr lang="zh-CN" altLang="en-US" smtClean="0"/>
              <a:t>2022/10/22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F0B17-20C8-4CBB-BD66-70902ADF39C6}" type="slidenum">
              <a:rPr lang="zh-CN" altLang="en-US" smtClean="0"/>
              <a:t>‹#›</a:t>
            </a:fld>
            <a:endParaRPr lang="zh-CN" altLang="en-US"/>
          </a:p>
        </p:txBody>
      </p:sp>
    </p:spTree>
    <p:extLst>
      <p:ext uri="{BB962C8B-B14F-4D97-AF65-F5344CB8AC3E}">
        <p14:creationId xmlns:p14="http://schemas.microsoft.com/office/powerpoint/2010/main" val="167749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a:t>
            </a:fld>
            <a:endParaRPr lang="zh-CN" altLang="en-US"/>
          </a:p>
        </p:txBody>
      </p:sp>
    </p:spTree>
    <p:extLst>
      <p:ext uri="{BB962C8B-B14F-4D97-AF65-F5344CB8AC3E}">
        <p14:creationId xmlns:p14="http://schemas.microsoft.com/office/powerpoint/2010/main" val="564626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10</a:t>
            </a:fld>
            <a:endParaRPr lang="zh-CN" altLang="en-US"/>
          </a:p>
        </p:txBody>
      </p:sp>
    </p:spTree>
    <p:extLst>
      <p:ext uri="{BB962C8B-B14F-4D97-AF65-F5344CB8AC3E}">
        <p14:creationId xmlns:p14="http://schemas.microsoft.com/office/powerpoint/2010/main" val="1224969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11</a:t>
            </a:fld>
            <a:endParaRPr lang="zh-CN" altLang="en-US"/>
          </a:p>
        </p:txBody>
      </p:sp>
    </p:spTree>
    <p:extLst>
      <p:ext uri="{BB962C8B-B14F-4D97-AF65-F5344CB8AC3E}">
        <p14:creationId xmlns:p14="http://schemas.microsoft.com/office/powerpoint/2010/main" val="1898660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12</a:t>
            </a:fld>
            <a:endParaRPr lang="zh-CN" altLang="en-US"/>
          </a:p>
        </p:txBody>
      </p:sp>
    </p:spTree>
    <p:extLst>
      <p:ext uri="{BB962C8B-B14F-4D97-AF65-F5344CB8AC3E}">
        <p14:creationId xmlns:p14="http://schemas.microsoft.com/office/powerpoint/2010/main" val="1490620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13</a:t>
            </a:fld>
            <a:endParaRPr lang="zh-CN" altLang="en-US"/>
          </a:p>
        </p:txBody>
      </p:sp>
    </p:spTree>
    <p:extLst>
      <p:ext uri="{BB962C8B-B14F-4D97-AF65-F5344CB8AC3E}">
        <p14:creationId xmlns:p14="http://schemas.microsoft.com/office/powerpoint/2010/main" val="987313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14</a:t>
            </a:fld>
            <a:endParaRPr lang="zh-CN" altLang="en-US"/>
          </a:p>
        </p:txBody>
      </p:sp>
    </p:spTree>
    <p:extLst>
      <p:ext uri="{BB962C8B-B14F-4D97-AF65-F5344CB8AC3E}">
        <p14:creationId xmlns:p14="http://schemas.microsoft.com/office/powerpoint/2010/main" val="4171633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15</a:t>
            </a:fld>
            <a:endParaRPr lang="zh-CN" altLang="en-US"/>
          </a:p>
        </p:txBody>
      </p:sp>
    </p:spTree>
    <p:extLst>
      <p:ext uri="{BB962C8B-B14F-4D97-AF65-F5344CB8AC3E}">
        <p14:creationId xmlns:p14="http://schemas.microsoft.com/office/powerpoint/2010/main" val="2221696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16</a:t>
            </a:fld>
            <a:endParaRPr lang="zh-CN" altLang="en-US"/>
          </a:p>
        </p:txBody>
      </p:sp>
    </p:spTree>
    <p:extLst>
      <p:ext uri="{BB962C8B-B14F-4D97-AF65-F5344CB8AC3E}">
        <p14:creationId xmlns:p14="http://schemas.microsoft.com/office/powerpoint/2010/main" val="999863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17</a:t>
            </a:fld>
            <a:endParaRPr lang="zh-CN" altLang="en-US"/>
          </a:p>
        </p:txBody>
      </p:sp>
    </p:spTree>
    <p:extLst>
      <p:ext uri="{BB962C8B-B14F-4D97-AF65-F5344CB8AC3E}">
        <p14:creationId xmlns:p14="http://schemas.microsoft.com/office/powerpoint/2010/main" val="1622576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18</a:t>
            </a:fld>
            <a:endParaRPr lang="zh-CN" altLang="en-US"/>
          </a:p>
        </p:txBody>
      </p:sp>
    </p:spTree>
    <p:extLst>
      <p:ext uri="{BB962C8B-B14F-4D97-AF65-F5344CB8AC3E}">
        <p14:creationId xmlns:p14="http://schemas.microsoft.com/office/powerpoint/2010/main" val="2048970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19</a:t>
            </a:fld>
            <a:endParaRPr lang="zh-CN" altLang="en-US"/>
          </a:p>
        </p:txBody>
      </p:sp>
    </p:spTree>
    <p:extLst>
      <p:ext uri="{BB962C8B-B14F-4D97-AF65-F5344CB8AC3E}">
        <p14:creationId xmlns:p14="http://schemas.microsoft.com/office/powerpoint/2010/main" val="2672177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a:t>
            </a:fld>
            <a:endParaRPr lang="zh-CN" altLang="en-US"/>
          </a:p>
        </p:txBody>
      </p:sp>
    </p:spTree>
    <p:extLst>
      <p:ext uri="{BB962C8B-B14F-4D97-AF65-F5344CB8AC3E}">
        <p14:creationId xmlns:p14="http://schemas.microsoft.com/office/powerpoint/2010/main" val="50542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20</a:t>
            </a:fld>
            <a:endParaRPr lang="zh-CN" altLang="en-US"/>
          </a:p>
        </p:txBody>
      </p:sp>
    </p:spTree>
    <p:extLst>
      <p:ext uri="{BB962C8B-B14F-4D97-AF65-F5344CB8AC3E}">
        <p14:creationId xmlns:p14="http://schemas.microsoft.com/office/powerpoint/2010/main" val="78966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21</a:t>
            </a:fld>
            <a:endParaRPr lang="zh-CN" altLang="en-US"/>
          </a:p>
        </p:txBody>
      </p:sp>
    </p:spTree>
    <p:extLst>
      <p:ext uri="{BB962C8B-B14F-4D97-AF65-F5344CB8AC3E}">
        <p14:creationId xmlns:p14="http://schemas.microsoft.com/office/powerpoint/2010/main" val="78157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3</a:t>
            </a:fld>
            <a:endParaRPr lang="zh-CN" altLang="en-US"/>
          </a:p>
        </p:txBody>
      </p:sp>
    </p:spTree>
    <p:extLst>
      <p:ext uri="{BB962C8B-B14F-4D97-AF65-F5344CB8AC3E}">
        <p14:creationId xmlns:p14="http://schemas.microsoft.com/office/powerpoint/2010/main" val="1580985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4</a:t>
            </a:fld>
            <a:endParaRPr lang="zh-CN" altLang="en-US"/>
          </a:p>
        </p:txBody>
      </p:sp>
    </p:spTree>
    <p:extLst>
      <p:ext uri="{BB962C8B-B14F-4D97-AF65-F5344CB8AC3E}">
        <p14:creationId xmlns:p14="http://schemas.microsoft.com/office/powerpoint/2010/main" val="3026209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5</a:t>
            </a:fld>
            <a:endParaRPr lang="zh-CN" altLang="en-US"/>
          </a:p>
        </p:txBody>
      </p:sp>
    </p:spTree>
    <p:extLst>
      <p:ext uri="{BB962C8B-B14F-4D97-AF65-F5344CB8AC3E}">
        <p14:creationId xmlns:p14="http://schemas.microsoft.com/office/powerpoint/2010/main" val="2879286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6</a:t>
            </a:fld>
            <a:endParaRPr lang="zh-CN" altLang="en-US"/>
          </a:p>
        </p:txBody>
      </p:sp>
    </p:spTree>
    <p:extLst>
      <p:ext uri="{BB962C8B-B14F-4D97-AF65-F5344CB8AC3E}">
        <p14:creationId xmlns:p14="http://schemas.microsoft.com/office/powerpoint/2010/main" val="159153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7</a:t>
            </a:fld>
            <a:endParaRPr lang="zh-CN" altLang="en-US"/>
          </a:p>
        </p:txBody>
      </p:sp>
    </p:spTree>
    <p:extLst>
      <p:ext uri="{BB962C8B-B14F-4D97-AF65-F5344CB8AC3E}">
        <p14:creationId xmlns:p14="http://schemas.microsoft.com/office/powerpoint/2010/main" val="2445233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8</a:t>
            </a:fld>
            <a:endParaRPr lang="zh-CN" altLang="en-US"/>
          </a:p>
        </p:txBody>
      </p:sp>
    </p:spTree>
    <p:extLst>
      <p:ext uri="{BB962C8B-B14F-4D97-AF65-F5344CB8AC3E}">
        <p14:creationId xmlns:p14="http://schemas.microsoft.com/office/powerpoint/2010/main" val="230946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9</a:t>
            </a:fld>
            <a:endParaRPr lang="zh-CN" altLang="en-US"/>
          </a:p>
        </p:txBody>
      </p:sp>
    </p:spTree>
    <p:extLst>
      <p:ext uri="{BB962C8B-B14F-4D97-AF65-F5344CB8AC3E}">
        <p14:creationId xmlns:p14="http://schemas.microsoft.com/office/powerpoint/2010/main" val="2830756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4" name="矩形 3"/>
          <p:cNvSpPr/>
          <p:nvPr userDrawn="1"/>
        </p:nvSpPr>
        <p:spPr>
          <a:xfrm>
            <a:off x="1" y="0"/>
            <a:ext cx="12192001" cy="6858000"/>
          </a:xfrm>
          <a:prstGeom prst="rect">
            <a:avLst/>
          </a:prstGeom>
          <a:blipFill dpi="0" rotWithShape="1">
            <a:blip r:embed="rId2" cstate="hqprint">
              <a:alphaModFix amt="73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图片占位符 14">
            <a:extLst>
              <a:ext uri="{FF2B5EF4-FFF2-40B4-BE49-F238E27FC236}">
                <a16:creationId xmlns:a16="http://schemas.microsoft.com/office/drawing/2014/main" id="{12B8875C-BF24-4FE9-A752-1089954BD831}"/>
              </a:ext>
            </a:extLst>
          </p:cNvPr>
          <p:cNvSpPr>
            <a:spLocks noGrp="1"/>
          </p:cNvSpPr>
          <p:nvPr>
            <p:ph type="pic" sz="quarter" idx="10"/>
          </p:nvPr>
        </p:nvSpPr>
        <p:spPr>
          <a:xfrm>
            <a:off x="3261138" y="-7830"/>
            <a:ext cx="8944218" cy="6865831"/>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endParaRPr lang="zh-CN" altLang="en-US"/>
          </a:p>
        </p:txBody>
      </p:sp>
      <p:sp>
        <p:nvSpPr>
          <p:cNvPr id="2" name="灯片编号占位符 1"/>
          <p:cNvSpPr>
            <a:spLocks noGrp="1"/>
          </p:cNvSpPr>
          <p:nvPr>
            <p:ph type="sldNum" sz="quarter" idx="11"/>
          </p:nvPr>
        </p:nvSpPr>
        <p:spPr/>
        <p:txBody>
          <a:bodyPr/>
          <a:lstStyle/>
          <a:p>
            <a:fld id="{C5E5DF9E-B8B4-41B6-979F-54FEDD842CBF}" type="slidenum">
              <a:rPr lang="zh-CN" altLang="en-US" smtClean="0"/>
              <a:pPr/>
              <a:t>‹#›</a:t>
            </a:fld>
            <a:endParaRPr lang="zh-CN" altLang="en-US" dirty="0"/>
          </a:p>
        </p:txBody>
      </p:sp>
    </p:spTree>
    <p:extLst>
      <p:ext uri="{BB962C8B-B14F-4D97-AF65-F5344CB8AC3E}">
        <p14:creationId xmlns:p14="http://schemas.microsoft.com/office/powerpoint/2010/main" val="525105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49F9B3A4-735B-401C-ADEE-60D2044799E1}"/>
              </a:ext>
            </a:extLst>
          </p:cNvPr>
          <p:cNvSpPr>
            <a:spLocks noGrp="1"/>
          </p:cNvSpPr>
          <p:nvPr>
            <p:ph type="pic" sz="quarter" idx="10"/>
          </p:nvPr>
        </p:nvSpPr>
        <p:spPr>
          <a:xfrm>
            <a:off x="3844246" y="1694329"/>
            <a:ext cx="4548647" cy="2861134"/>
          </a:xfrm>
          <a:custGeom>
            <a:avLst/>
            <a:gdLst>
              <a:gd name="connsiteX0" fmla="*/ 0 w 4548647"/>
              <a:gd name="connsiteY0" fmla="*/ 0 h 2861134"/>
              <a:gd name="connsiteX1" fmla="*/ 4548647 w 4548647"/>
              <a:gd name="connsiteY1" fmla="*/ 0 h 2861134"/>
              <a:gd name="connsiteX2" fmla="*/ 4548647 w 4548647"/>
              <a:gd name="connsiteY2" fmla="*/ 2861134 h 2861134"/>
              <a:gd name="connsiteX3" fmla="*/ 0 w 4548647"/>
              <a:gd name="connsiteY3" fmla="*/ 2861134 h 2861134"/>
            </a:gdLst>
            <a:ahLst/>
            <a:cxnLst>
              <a:cxn ang="0">
                <a:pos x="connsiteX0" y="connsiteY0"/>
              </a:cxn>
              <a:cxn ang="0">
                <a:pos x="connsiteX1" y="connsiteY1"/>
              </a:cxn>
              <a:cxn ang="0">
                <a:pos x="connsiteX2" y="connsiteY2"/>
              </a:cxn>
              <a:cxn ang="0">
                <a:pos x="connsiteX3" y="connsiteY3"/>
              </a:cxn>
            </a:cxnLst>
            <a:rect l="l" t="t" r="r" b="b"/>
            <a:pathLst>
              <a:path w="4548647" h="2861134">
                <a:moveTo>
                  <a:pt x="0" y="0"/>
                </a:moveTo>
                <a:lnTo>
                  <a:pt x="4548647" y="0"/>
                </a:lnTo>
                <a:lnTo>
                  <a:pt x="4548647" y="2861134"/>
                </a:lnTo>
                <a:lnTo>
                  <a:pt x="0" y="2861134"/>
                </a:lnTo>
                <a:close/>
              </a:path>
            </a:pathLst>
          </a:custGeom>
          <a:solidFill>
            <a:schemeClr val="bg2"/>
          </a:solidFill>
          <a:effectLst>
            <a:innerShdw blurRad="114300">
              <a:prstClr val="black"/>
            </a:inn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70461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05A69DFF-67A2-4717-A5F7-167EBB79AB6A}"/>
              </a:ext>
            </a:extLst>
          </p:cNvPr>
          <p:cNvSpPr>
            <a:spLocks noGrp="1"/>
          </p:cNvSpPr>
          <p:nvPr>
            <p:ph type="pic" sz="quarter" idx="10"/>
          </p:nvPr>
        </p:nvSpPr>
        <p:spPr>
          <a:xfrm>
            <a:off x="5354013" y="3273328"/>
            <a:ext cx="1514686" cy="2442137"/>
          </a:xfrm>
          <a:custGeom>
            <a:avLst/>
            <a:gdLst>
              <a:gd name="connsiteX0" fmla="*/ 0 w 1514686"/>
              <a:gd name="connsiteY0" fmla="*/ 0 h 2442137"/>
              <a:gd name="connsiteX1" fmla="*/ 1514686 w 1514686"/>
              <a:gd name="connsiteY1" fmla="*/ 0 h 2442137"/>
              <a:gd name="connsiteX2" fmla="*/ 1514686 w 1514686"/>
              <a:gd name="connsiteY2" fmla="*/ 2442137 h 2442137"/>
              <a:gd name="connsiteX3" fmla="*/ 0 w 1514686"/>
              <a:gd name="connsiteY3" fmla="*/ 2442137 h 2442137"/>
            </a:gdLst>
            <a:ahLst/>
            <a:cxnLst>
              <a:cxn ang="0">
                <a:pos x="connsiteX0" y="connsiteY0"/>
              </a:cxn>
              <a:cxn ang="0">
                <a:pos x="connsiteX1" y="connsiteY1"/>
              </a:cxn>
              <a:cxn ang="0">
                <a:pos x="connsiteX2" y="connsiteY2"/>
              </a:cxn>
              <a:cxn ang="0">
                <a:pos x="connsiteX3" y="connsiteY3"/>
              </a:cxn>
            </a:cxnLst>
            <a:rect l="l" t="t" r="r" b="b"/>
            <a:pathLst>
              <a:path w="1514686" h="2442137">
                <a:moveTo>
                  <a:pt x="0" y="0"/>
                </a:moveTo>
                <a:lnTo>
                  <a:pt x="1514686" y="0"/>
                </a:lnTo>
                <a:lnTo>
                  <a:pt x="1514686" y="2442137"/>
                </a:lnTo>
                <a:lnTo>
                  <a:pt x="0" y="2442137"/>
                </a:lnTo>
                <a:close/>
              </a:path>
            </a:pathLst>
          </a:custGeom>
          <a:solidFill>
            <a:schemeClr val="bg2"/>
          </a:solidFill>
          <a:effectLst>
            <a:innerShdw blurRad="114300">
              <a:prstClr val="black"/>
            </a:innerShdw>
          </a:effectLst>
        </p:spPr>
        <p:txBody>
          <a:bodyPr wrap="square">
            <a:noAutofit/>
          </a:bodyPr>
          <a:lstStyle/>
          <a:p>
            <a:endParaRPr lang="zh-CN" altLang="en-US"/>
          </a:p>
        </p:txBody>
      </p:sp>
    </p:spTree>
    <p:extLst>
      <p:ext uri="{BB962C8B-B14F-4D97-AF65-F5344CB8AC3E}">
        <p14:creationId xmlns:p14="http://schemas.microsoft.com/office/powerpoint/2010/main" val="3944756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a:extLst>
              <a:ext uri="{FF2B5EF4-FFF2-40B4-BE49-F238E27FC236}">
                <a16:creationId xmlns:a16="http://schemas.microsoft.com/office/drawing/2014/main" id="{84A987E4-5098-48D7-B3D9-7C65E17B9A4E}"/>
              </a:ext>
            </a:extLst>
          </p:cNvPr>
          <p:cNvSpPr>
            <a:spLocks noGrp="1"/>
          </p:cNvSpPr>
          <p:nvPr>
            <p:ph type="pic" sz="quarter" idx="10"/>
          </p:nvPr>
        </p:nvSpPr>
        <p:spPr>
          <a:xfrm>
            <a:off x="3980161" y="3662277"/>
            <a:ext cx="4496750" cy="175264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
        <p:nvSpPr>
          <p:cNvPr id="8" name="图片占位符 7">
            <a:extLst>
              <a:ext uri="{FF2B5EF4-FFF2-40B4-BE49-F238E27FC236}">
                <a16:creationId xmlns:a16="http://schemas.microsoft.com/office/drawing/2014/main" id="{0DDDB151-FC67-4A93-B914-9C1A19B49987}"/>
              </a:ext>
            </a:extLst>
          </p:cNvPr>
          <p:cNvSpPr>
            <a:spLocks noGrp="1"/>
          </p:cNvSpPr>
          <p:nvPr>
            <p:ph type="pic" sz="quarter" idx="11"/>
          </p:nvPr>
        </p:nvSpPr>
        <p:spPr>
          <a:xfrm>
            <a:off x="4057739" y="3351144"/>
            <a:ext cx="4496750" cy="175264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7633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4" name="图片占位符 3">
            <a:extLst>
              <a:ext uri="{FF2B5EF4-FFF2-40B4-BE49-F238E27FC236}">
                <a16:creationId xmlns:a16="http://schemas.microsoft.com/office/drawing/2014/main" id="{4BCC21E7-B949-43E3-B1A1-A01F4095FC71}"/>
              </a:ext>
            </a:extLst>
          </p:cNvPr>
          <p:cNvSpPr>
            <a:spLocks noGrp="1"/>
          </p:cNvSpPr>
          <p:nvPr>
            <p:ph type="pic" sz="quarter" idx="10"/>
          </p:nvPr>
        </p:nvSpPr>
        <p:spPr>
          <a:xfrm>
            <a:off x="0" y="0"/>
            <a:ext cx="12192000" cy="6858000"/>
          </a:xfrm>
          <a:prstGeom prst="rect">
            <a:avLst/>
          </a:prstGeom>
        </p:spPr>
        <p:txBody>
          <a:bodyPr/>
          <a:lstStyle/>
          <a:p>
            <a:endParaRPr lang="zh-CN" altLang="en-US"/>
          </a:p>
        </p:txBody>
      </p:sp>
      <p:sp>
        <p:nvSpPr>
          <p:cNvPr id="2" name="灯片编号占位符 1"/>
          <p:cNvSpPr>
            <a:spLocks noGrp="1"/>
          </p:cNvSpPr>
          <p:nvPr>
            <p:ph type="sldNum" sz="quarter" idx="11"/>
          </p:nvPr>
        </p:nvSpPr>
        <p:spPr/>
        <p:txBody>
          <a:bodyPr/>
          <a:lstStyle/>
          <a:p>
            <a:fld id="{C5E5DF9E-B8B4-41B6-979F-54FEDD842CBF}" type="slidenum">
              <a:rPr lang="zh-CN" altLang="en-US" smtClean="0"/>
              <a:pPr/>
              <a:t>‹#›</a:t>
            </a:fld>
            <a:endParaRPr lang="zh-CN" altLang="en-US" dirty="0"/>
          </a:p>
        </p:txBody>
      </p:sp>
    </p:spTree>
    <p:extLst>
      <p:ext uri="{BB962C8B-B14F-4D97-AF65-F5344CB8AC3E}">
        <p14:creationId xmlns:p14="http://schemas.microsoft.com/office/powerpoint/2010/main" val="4172393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C5E5DF9E-B8B4-41B6-979F-54FEDD842CBF}" type="slidenum">
              <a:rPr lang="zh-CN" altLang="en-US" smtClean="0"/>
              <a:pPr/>
              <a:t>‹#›</a:t>
            </a:fld>
            <a:endParaRPr lang="zh-CN" altLang="en-US" dirty="0"/>
          </a:p>
        </p:txBody>
      </p:sp>
    </p:spTree>
    <p:extLst>
      <p:ext uri="{BB962C8B-B14F-4D97-AF65-F5344CB8AC3E}">
        <p14:creationId xmlns:p14="http://schemas.microsoft.com/office/powerpoint/2010/main" val="1588014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4" name="图片占位符 13">
            <a:extLst>
              <a:ext uri="{FF2B5EF4-FFF2-40B4-BE49-F238E27FC236}">
                <a16:creationId xmlns:a16="http://schemas.microsoft.com/office/drawing/2014/main" id="{FC6A316B-C528-4EAD-8C2D-A46D04B5194D}"/>
              </a:ext>
            </a:extLst>
          </p:cNvPr>
          <p:cNvSpPr>
            <a:spLocks noGrp="1"/>
          </p:cNvSpPr>
          <p:nvPr>
            <p:ph type="pic" sz="quarter" idx="10"/>
          </p:nvPr>
        </p:nvSpPr>
        <p:spPr>
          <a:xfrm>
            <a:off x="875075" y="1694144"/>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5" name="图片占位符 14">
            <a:extLst>
              <a:ext uri="{FF2B5EF4-FFF2-40B4-BE49-F238E27FC236}">
                <a16:creationId xmlns:a16="http://schemas.microsoft.com/office/drawing/2014/main" id="{97BF8D35-25B1-4FD4-BCB6-089413117546}"/>
              </a:ext>
            </a:extLst>
          </p:cNvPr>
          <p:cNvSpPr>
            <a:spLocks noGrp="1"/>
          </p:cNvSpPr>
          <p:nvPr>
            <p:ph type="pic" sz="quarter" idx="11"/>
          </p:nvPr>
        </p:nvSpPr>
        <p:spPr>
          <a:xfrm>
            <a:off x="5053586" y="1694144"/>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6" name="图片占位符 15">
            <a:extLst>
              <a:ext uri="{FF2B5EF4-FFF2-40B4-BE49-F238E27FC236}">
                <a16:creationId xmlns:a16="http://schemas.microsoft.com/office/drawing/2014/main" id="{0A52F6D5-B2FA-4648-A7C4-6BC468F2724D}"/>
              </a:ext>
            </a:extLst>
          </p:cNvPr>
          <p:cNvSpPr>
            <a:spLocks noGrp="1"/>
          </p:cNvSpPr>
          <p:nvPr>
            <p:ph type="pic" sz="quarter" idx="12"/>
          </p:nvPr>
        </p:nvSpPr>
        <p:spPr>
          <a:xfrm>
            <a:off x="9219984" y="1694144"/>
            <a:ext cx="2100208" cy="2088868"/>
          </a:xfrm>
          <a:custGeom>
            <a:avLst/>
            <a:gdLst>
              <a:gd name="connsiteX0" fmla="*/ 0 w 2100208"/>
              <a:gd name="connsiteY0" fmla="*/ 0 h 2088868"/>
              <a:gd name="connsiteX1" fmla="*/ 2100208 w 2100208"/>
              <a:gd name="connsiteY1" fmla="*/ 0 h 2088868"/>
              <a:gd name="connsiteX2" fmla="*/ 2100208 w 2100208"/>
              <a:gd name="connsiteY2" fmla="*/ 2088868 h 2088868"/>
              <a:gd name="connsiteX3" fmla="*/ 0 w 2100208"/>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100208" h="2088868">
                <a:moveTo>
                  <a:pt x="0" y="0"/>
                </a:moveTo>
                <a:lnTo>
                  <a:pt x="2100208" y="0"/>
                </a:lnTo>
                <a:lnTo>
                  <a:pt x="2100208" y="2088868"/>
                </a:lnTo>
                <a:lnTo>
                  <a:pt x="0" y="2088868"/>
                </a:lnTo>
                <a:close/>
              </a:path>
            </a:pathLst>
          </a:custGeom>
        </p:spPr>
        <p:txBody>
          <a:bodyPr wrap="square">
            <a:noAutofit/>
          </a:bodyPr>
          <a:lstStyle/>
          <a:p>
            <a:endParaRPr lang="zh-CN" altLang="en-US"/>
          </a:p>
        </p:txBody>
      </p:sp>
      <p:sp>
        <p:nvSpPr>
          <p:cNvPr id="18" name="图片占位符 17">
            <a:extLst>
              <a:ext uri="{FF2B5EF4-FFF2-40B4-BE49-F238E27FC236}">
                <a16:creationId xmlns:a16="http://schemas.microsoft.com/office/drawing/2014/main" id="{9185A2F2-0665-4289-99CF-CE6839B03D87}"/>
              </a:ext>
            </a:extLst>
          </p:cNvPr>
          <p:cNvSpPr>
            <a:spLocks noGrp="1"/>
          </p:cNvSpPr>
          <p:nvPr>
            <p:ph type="pic" sz="quarter" idx="13"/>
          </p:nvPr>
        </p:nvSpPr>
        <p:spPr>
          <a:xfrm>
            <a:off x="7148703" y="3783011"/>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7" name="图片占位符 16">
            <a:extLst>
              <a:ext uri="{FF2B5EF4-FFF2-40B4-BE49-F238E27FC236}">
                <a16:creationId xmlns:a16="http://schemas.microsoft.com/office/drawing/2014/main" id="{B846096C-4C1C-45DB-B622-C12BADFF5C72}"/>
              </a:ext>
            </a:extLst>
          </p:cNvPr>
          <p:cNvSpPr>
            <a:spLocks noGrp="1"/>
          </p:cNvSpPr>
          <p:nvPr>
            <p:ph type="pic" sz="quarter" idx="14"/>
          </p:nvPr>
        </p:nvSpPr>
        <p:spPr>
          <a:xfrm>
            <a:off x="2973741" y="3783011"/>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2787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a:extLst>
              <a:ext uri="{FF2B5EF4-FFF2-40B4-BE49-F238E27FC236}">
                <a16:creationId xmlns:a16="http://schemas.microsoft.com/office/drawing/2014/main" id="{E391188B-14E8-4DCD-950A-AE89C0221E90}"/>
              </a:ext>
            </a:extLst>
          </p:cNvPr>
          <p:cNvSpPr>
            <a:spLocks noGrp="1"/>
          </p:cNvSpPr>
          <p:nvPr>
            <p:ph type="pic" sz="quarter" idx="10"/>
          </p:nvPr>
        </p:nvSpPr>
        <p:spPr>
          <a:xfrm>
            <a:off x="874714"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3" name="图片占位符 12">
            <a:extLst>
              <a:ext uri="{FF2B5EF4-FFF2-40B4-BE49-F238E27FC236}">
                <a16:creationId xmlns:a16="http://schemas.microsoft.com/office/drawing/2014/main" id="{22E2325C-B237-4C65-A1CF-B7989C7E6C1E}"/>
              </a:ext>
            </a:extLst>
          </p:cNvPr>
          <p:cNvSpPr>
            <a:spLocks noGrp="1"/>
          </p:cNvSpPr>
          <p:nvPr>
            <p:ph type="pic" sz="quarter" idx="11"/>
          </p:nvPr>
        </p:nvSpPr>
        <p:spPr>
          <a:xfrm>
            <a:off x="3576126"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4" name="图片占位符 13">
            <a:extLst>
              <a:ext uri="{FF2B5EF4-FFF2-40B4-BE49-F238E27FC236}">
                <a16:creationId xmlns:a16="http://schemas.microsoft.com/office/drawing/2014/main" id="{E0D58AD2-6733-4483-9780-9887071A286B}"/>
              </a:ext>
            </a:extLst>
          </p:cNvPr>
          <p:cNvSpPr>
            <a:spLocks noGrp="1"/>
          </p:cNvSpPr>
          <p:nvPr>
            <p:ph type="pic" sz="quarter" idx="12"/>
          </p:nvPr>
        </p:nvSpPr>
        <p:spPr>
          <a:xfrm>
            <a:off x="6292255"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dirty="0"/>
          </a:p>
        </p:txBody>
      </p:sp>
      <p:sp>
        <p:nvSpPr>
          <p:cNvPr id="15" name="图片占位符 14">
            <a:extLst>
              <a:ext uri="{FF2B5EF4-FFF2-40B4-BE49-F238E27FC236}">
                <a16:creationId xmlns:a16="http://schemas.microsoft.com/office/drawing/2014/main" id="{432F6C63-AB2A-48A8-B583-B0C3C78C2B0E}"/>
              </a:ext>
            </a:extLst>
          </p:cNvPr>
          <p:cNvSpPr>
            <a:spLocks noGrp="1"/>
          </p:cNvSpPr>
          <p:nvPr>
            <p:ph type="pic" sz="quarter" idx="13"/>
          </p:nvPr>
        </p:nvSpPr>
        <p:spPr>
          <a:xfrm>
            <a:off x="8996560"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81860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a:extLst>
              <a:ext uri="{FF2B5EF4-FFF2-40B4-BE49-F238E27FC236}">
                <a16:creationId xmlns:a16="http://schemas.microsoft.com/office/drawing/2014/main" id="{B22387BA-39FA-4B5B-A24F-6972B645040E}"/>
              </a:ext>
            </a:extLst>
          </p:cNvPr>
          <p:cNvSpPr>
            <a:spLocks noGrp="1"/>
          </p:cNvSpPr>
          <p:nvPr>
            <p:ph type="pic" sz="quarter" idx="10"/>
          </p:nvPr>
        </p:nvSpPr>
        <p:spPr>
          <a:xfrm>
            <a:off x="874712" y="1616101"/>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4" name="图片占位符 13">
            <a:extLst>
              <a:ext uri="{FF2B5EF4-FFF2-40B4-BE49-F238E27FC236}">
                <a16:creationId xmlns:a16="http://schemas.microsoft.com/office/drawing/2014/main" id="{196AD7B5-76BA-4C31-9438-03820A7A6161}"/>
              </a:ext>
            </a:extLst>
          </p:cNvPr>
          <p:cNvSpPr>
            <a:spLocks noGrp="1"/>
          </p:cNvSpPr>
          <p:nvPr>
            <p:ph type="pic" sz="quarter" idx="11"/>
          </p:nvPr>
        </p:nvSpPr>
        <p:spPr>
          <a:xfrm>
            <a:off x="874712" y="3793785"/>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3" name="图片占位符 12">
            <a:extLst>
              <a:ext uri="{FF2B5EF4-FFF2-40B4-BE49-F238E27FC236}">
                <a16:creationId xmlns:a16="http://schemas.microsoft.com/office/drawing/2014/main" id="{F521F6C2-5C70-438B-BC12-C9456C944174}"/>
              </a:ext>
            </a:extLst>
          </p:cNvPr>
          <p:cNvSpPr>
            <a:spLocks noGrp="1"/>
          </p:cNvSpPr>
          <p:nvPr>
            <p:ph type="pic" sz="quarter" idx="12"/>
          </p:nvPr>
        </p:nvSpPr>
        <p:spPr>
          <a:xfrm>
            <a:off x="6200315" y="1616101"/>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5" name="图片占位符 14">
            <a:extLst>
              <a:ext uri="{FF2B5EF4-FFF2-40B4-BE49-F238E27FC236}">
                <a16:creationId xmlns:a16="http://schemas.microsoft.com/office/drawing/2014/main" id="{BF5D2649-EDD8-4E9E-875C-D51E87E67D14}"/>
              </a:ext>
            </a:extLst>
          </p:cNvPr>
          <p:cNvSpPr>
            <a:spLocks noGrp="1"/>
          </p:cNvSpPr>
          <p:nvPr>
            <p:ph type="pic" sz="quarter" idx="13"/>
          </p:nvPr>
        </p:nvSpPr>
        <p:spPr>
          <a:xfrm>
            <a:off x="6200315" y="3793785"/>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7826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id="{00E4BB03-6381-4E88-96B9-94ADD1F4F3DE}"/>
              </a:ext>
            </a:extLst>
          </p:cNvPr>
          <p:cNvSpPr>
            <a:spLocks noGrp="1"/>
          </p:cNvSpPr>
          <p:nvPr>
            <p:ph type="pic" sz="quarter" idx="10"/>
          </p:nvPr>
        </p:nvSpPr>
        <p:spPr>
          <a:xfrm>
            <a:off x="1413036"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1" name="图片占位符 10">
            <a:extLst>
              <a:ext uri="{FF2B5EF4-FFF2-40B4-BE49-F238E27FC236}">
                <a16:creationId xmlns:a16="http://schemas.microsoft.com/office/drawing/2014/main" id="{B04818A7-FDDB-461D-93ED-915694DF4D8E}"/>
              </a:ext>
            </a:extLst>
          </p:cNvPr>
          <p:cNvSpPr>
            <a:spLocks noGrp="1"/>
          </p:cNvSpPr>
          <p:nvPr>
            <p:ph type="pic" sz="quarter" idx="11"/>
          </p:nvPr>
        </p:nvSpPr>
        <p:spPr>
          <a:xfrm>
            <a:off x="4670586"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2" name="图片占位符 11">
            <a:extLst>
              <a:ext uri="{FF2B5EF4-FFF2-40B4-BE49-F238E27FC236}">
                <a16:creationId xmlns:a16="http://schemas.microsoft.com/office/drawing/2014/main" id="{E21D3F68-1E67-4C04-AE74-F8AA5361DC1D}"/>
              </a:ext>
            </a:extLst>
          </p:cNvPr>
          <p:cNvSpPr>
            <a:spLocks noGrp="1"/>
          </p:cNvSpPr>
          <p:nvPr>
            <p:ph type="pic" sz="quarter" idx="12"/>
          </p:nvPr>
        </p:nvSpPr>
        <p:spPr>
          <a:xfrm>
            <a:off x="7928136"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2765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a:extLst>
              <a:ext uri="{FF2B5EF4-FFF2-40B4-BE49-F238E27FC236}">
                <a16:creationId xmlns:a16="http://schemas.microsoft.com/office/drawing/2014/main" id="{3E383B08-EB36-448C-B843-41C90297820F}"/>
              </a:ext>
            </a:extLst>
          </p:cNvPr>
          <p:cNvSpPr>
            <a:spLocks noGrp="1"/>
          </p:cNvSpPr>
          <p:nvPr>
            <p:ph type="pic" sz="quarter" idx="10"/>
          </p:nvPr>
        </p:nvSpPr>
        <p:spPr>
          <a:xfrm>
            <a:off x="1229664"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3" name="图片占位符 12">
            <a:extLst>
              <a:ext uri="{FF2B5EF4-FFF2-40B4-BE49-F238E27FC236}">
                <a16:creationId xmlns:a16="http://schemas.microsoft.com/office/drawing/2014/main" id="{24BB57E6-2F68-46CF-8328-F203DF1E2653}"/>
              </a:ext>
            </a:extLst>
          </p:cNvPr>
          <p:cNvSpPr>
            <a:spLocks noGrp="1"/>
          </p:cNvSpPr>
          <p:nvPr>
            <p:ph type="pic" sz="quarter" idx="11"/>
          </p:nvPr>
        </p:nvSpPr>
        <p:spPr>
          <a:xfrm>
            <a:off x="3841929"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4" name="图片占位符 13">
            <a:extLst>
              <a:ext uri="{FF2B5EF4-FFF2-40B4-BE49-F238E27FC236}">
                <a16:creationId xmlns:a16="http://schemas.microsoft.com/office/drawing/2014/main" id="{190268DF-9BA5-4BEC-B91D-0658AA1F82F4}"/>
              </a:ext>
            </a:extLst>
          </p:cNvPr>
          <p:cNvSpPr>
            <a:spLocks noGrp="1"/>
          </p:cNvSpPr>
          <p:nvPr>
            <p:ph type="pic" sz="quarter" idx="12"/>
          </p:nvPr>
        </p:nvSpPr>
        <p:spPr>
          <a:xfrm>
            <a:off x="6454193"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dirty="0"/>
          </a:p>
        </p:txBody>
      </p:sp>
      <p:sp>
        <p:nvSpPr>
          <p:cNvPr id="15" name="图片占位符 14">
            <a:extLst>
              <a:ext uri="{FF2B5EF4-FFF2-40B4-BE49-F238E27FC236}">
                <a16:creationId xmlns:a16="http://schemas.microsoft.com/office/drawing/2014/main" id="{EA8FA15C-08E3-4A26-BA8D-1D9CF679952F}"/>
              </a:ext>
            </a:extLst>
          </p:cNvPr>
          <p:cNvSpPr>
            <a:spLocks noGrp="1"/>
          </p:cNvSpPr>
          <p:nvPr>
            <p:ph type="pic" sz="quarter" idx="13"/>
          </p:nvPr>
        </p:nvSpPr>
        <p:spPr>
          <a:xfrm>
            <a:off x="9066458"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70176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id="{2C14818E-3A05-4DD9-9C20-117EFB75A713}"/>
              </a:ext>
            </a:extLst>
          </p:cNvPr>
          <p:cNvSpPr>
            <a:spLocks noGrp="1"/>
          </p:cNvSpPr>
          <p:nvPr>
            <p:ph type="pic" sz="quarter" idx="10"/>
          </p:nvPr>
        </p:nvSpPr>
        <p:spPr>
          <a:xfrm>
            <a:off x="4100870" y="1641487"/>
            <a:ext cx="3708001" cy="2347284"/>
          </a:xfrm>
          <a:custGeom>
            <a:avLst/>
            <a:gdLst>
              <a:gd name="connsiteX0" fmla="*/ 0 w 3708001"/>
              <a:gd name="connsiteY0" fmla="*/ 0 h 2347284"/>
              <a:gd name="connsiteX1" fmla="*/ 3708001 w 3708001"/>
              <a:gd name="connsiteY1" fmla="*/ 0 h 2347284"/>
              <a:gd name="connsiteX2" fmla="*/ 3708001 w 3708001"/>
              <a:gd name="connsiteY2" fmla="*/ 2347284 h 2347284"/>
              <a:gd name="connsiteX3" fmla="*/ 0 w 3708001"/>
              <a:gd name="connsiteY3" fmla="*/ 2347284 h 2347284"/>
            </a:gdLst>
            <a:ahLst/>
            <a:cxnLst>
              <a:cxn ang="0">
                <a:pos x="connsiteX0" y="connsiteY0"/>
              </a:cxn>
              <a:cxn ang="0">
                <a:pos x="connsiteX1" y="connsiteY1"/>
              </a:cxn>
              <a:cxn ang="0">
                <a:pos x="connsiteX2" y="connsiteY2"/>
              </a:cxn>
              <a:cxn ang="0">
                <a:pos x="connsiteX3" y="connsiteY3"/>
              </a:cxn>
            </a:cxnLst>
            <a:rect l="l" t="t" r="r" b="b"/>
            <a:pathLst>
              <a:path w="3708001" h="2347284">
                <a:moveTo>
                  <a:pt x="0" y="0"/>
                </a:moveTo>
                <a:lnTo>
                  <a:pt x="3708001" y="0"/>
                </a:lnTo>
                <a:lnTo>
                  <a:pt x="3708001" y="2347284"/>
                </a:lnTo>
                <a:lnTo>
                  <a:pt x="0" y="2347284"/>
                </a:lnTo>
                <a:close/>
              </a:path>
            </a:pathLst>
          </a:custGeom>
        </p:spPr>
        <p:txBody>
          <a:bodyPr wrap="square">
            <a:noAutofit/>
          </a:bodyPr>
          <a:lstStyle/>
          <a:p>
            <a:endParaRPr lang="zh-CN" altLang="en-US"/>
          </a:p>
        </p:txBody>
      </p:sp>
      <p:sp>
        <p:nvSpPr>
          <p:cNvPr id="11" name="图片占位符 10">
            <a:extLst>
              <a:ext uri="{FF2B5EF4-FFF2-40B4-BE49-F238E27FC236}">
                <a16:creationId xmlns:a16="http://schemas.microsoft.com/office/drawing/2014/main" id="{17D4E2FB-8BAE-4F3E-98FB-2E8C2FFD4AB9}"/>
              </a:ext>
            </a:extLst>
          </p:cNvPr>
          <p:cNvSpPr>
            <a:spLocks noGrp="1"/>
          </p:cNvSpPr>
          <p:nvPr>
            <p:ph type="pic" sz="quarter" idx="11"/>
          </p:nvPr>
        </p:nvSpPr>
        <p:spPr>
          <a:xfrm>
            <a:off x="7979202" y="1641488"/>
            <a:ext cx="3323559" cy="2051173"/>
          </a:xfrm>
          <a:custGeom>
            <a:avLst/>
            <a:gdLst>
              <a:gd name="connsiteX0" fmla="*/ 0 w 3323559"/>
              <a:gd name="connsiteY0" fmla="*/ 0 h 2051173"/>
              <a:gd name="connsiteX1" fmla="*/ 3323559 w 3323559"/>
              <a:gd name="connsiteY1" fmla="*/ 0 h 2051173"/>
              <a:gd name="connsiteX2" fmla="*/ 3323559 w 3323559"/>
              <a:gd name="connsiteY2" fmla="*/ 2051173 h 2051173"/>
              <a:gd name="connsiteX3" fmla="*/ 0 w 3323559"/>
              <a:gd name="connsiteY3" fmla="*/ 2051173 h 2051173"/>
            </a:gdLst>
            <a:ahLst/>
            <a:cxnLst>
              <a:cxn ang="0">
                <a:pos x="connsiteX0" y="connsiteY0"/>
              </a:cxn>
              <a:cxn ang="0">
                <a:pos x="connsiteX1" y="connsiteY1"/>
              </a:cxn>
              <a:cxn ang="0">
                <a:pos x="connsiteX2" y="connsiteY2"/>
              </a:cxn>
              <a:cxn ang="0">
                <a:pos x="connsiteX3" y="connsiteY3"/>
              </a:cxn>
            </a:cxnLst>
            <a:rect l="l" t="t" r="r" b="b"/>
            <a:pathLst>
              <a:path w="3323559" h="2051173">
                <a:moveTo>
                  <a:pt x="0" y="0"/>
                </a:moveTo>
                <a:lnTo>
                  <a:pt x="3323559" y="0"/>
                </a:lnTo>
                <a:lnTo>
                  <a:pt x="3323559" y="2051173"/>
                </a:lnTo>
                <a:lnTo>
                  <a:pt x="0" y="2051173"/>
                </a:lnTo>
                <a:close/>
              </a:path>
            </a:pathLst>
          </a:custGeom>
        </p:spPr>
        <p:txBody>
          <a:bodyPr wrap="square">
            <a:noAutofit/>
          </a:bodyPr>
          <a:lstStyle/>
          <a:p>
            <a:endParaRPr lang="zh-CN" altLang="en-US"/>
          </a:p>
        </p:txBody>
      </p:sp>
      <p:sp>
        <p:nvSpPr>
          <p:cNvPr id="12" name="图片占位符 11">
            <a:extLst>
              <a:ext uri="{FF2B5EF4-FFF2-40B4-BE49-F238E27FC236}">
                <a16:creationId xmlns:a16="http://schemas.microsoft.com/office/drawing/2014/main" id="{7B7870F6-7E23-4F76-AEB6-7E26068AFEE9}"/>
              </a:ext>
            </a:extLst>
          </p:cNvPr>
          <p:cNvSpPr>
            <a:spLocks noGrp="1"/>
          </p:cNvSpPr>
          <p:nvPr>
            <p:ph type="pic" sz="quarter" idx="12"/>
          </p:nvPr>
        </p:nvSpPr>
        <p:spPr>
          <a:xfrm>
            <a:off x="874714" y="4172231"/>
            <a:ext cx="6934157" cy="1765008"/>
          </a:xfrm>
          <a:custGeom>
            <a:avLst/>
            <a:gdLst>
              <a:gd name="connsiteX0" fmla="*/ 0 w 6934157"/>
              <a:gd name="connsiteY0" fmla="*/ 0 h 1765008"/>
              <a:gd name="connsiteX1" fmla="*/ 6934157 w 6934157"/>
              <a:gd name="connsiteY1" fmla="*/ 0 h 1765008"/>
              <a:gd name="connsiteX2" fmla="*/ 6934157 w 6934157"/>
              <a:gd name="connsiteY2" fmla="*/ 1765008 h 1765008"/>
              <a:gd name="connsiteX3" fmla="*/ 0 w 6934157"/>
              <a:gd name="connsiteY3" fmla="*/ 1765008 h 1765008"/>
            </a:gdLst>
            <a:ahLst/>
            <a:cxnLst>
              <a:cxn ang="0">
                <a:pos x="connsiteX0" y="connsiteY0"/>
              </a:cxn>
              <a:cxn ang="0">
                <a:pos x="connsiteX1" y="connsiteY1"/>
              </a:cxn>
              <a:cxn ang="0">
                <a:pos x="connsiteX2" y="connsiteY2"/>
              </a:cxn>
              <a:cxn ang="0">
                <a:pos x="connsiteX3" y="connsiteY3"/>
              </a:cxn>
            </a:cxnLst>
            <a:rect l="l" t="t" r="r" b="b"/>
            <a:pathLst>
              <a:path w="6934157" h="1765008">
                <a:moveTo>
                  <a:pt x="0" y="0"/>
                </a:moveTo>
                <a:lnTo>
                  <a:pt x="6934157" y="0"/>
                </a:lnTo>
                <a:lnTo>
                  <a:pt x="6934157" y="1765008"/>
                </a:lnTo>
                <a:lnTo>
                  <a:pt x="0" y="176500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26906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a:xfrm>
            <a:off x="1" y="-79123"/>
            <a:ext cx="12192001" cy="6858000"/>
          </a:xfrm>
          <a:prstGeom prst="rect">
            <a:avLst/>
          </a:prstGeom>
          <a:blipFill dpi="0" rotWithShape="1">
            <a:blip r:embed="rId14" cstate="hqprint">
              <a:alphaModFix amt="71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a:extLst>
              <a:ext uri="{FF2B5EF4-FFF2-40B4-BE49-F238E27FC236}">
                <a16:creationId xmlns:a16="http://schemas.microsoft.com/office/drawing/2014/main" id="{A832896A-8739-4601-84B6-1F10BA781B2F}"/>
              </a:ext>
            </a:extLst>
          </p:cNvPr>
          <p:cNvSpPr/>
          <p:nvPr userDrawn="1"/>
        </p:nvSpPr>
        <p:spPr>
          <a:xfrm>
            <a:off x="1350131" y="622304"/>
            <a:ext cx="334960" cy="334960"/>
          </a:xfrm>
          <a:prstGeom prst="diamond">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AC51987B-F4CB-49EA-B37A-23307F9CD06F}"/>
              </a:ext>
            </a:extLst>
          </p:cNvPr>
          <p:cNvSpPr/>
          <p:nvPr userDrawn="1"/>
        </p:nvSpPr>
        <p:spPr>
          <a:xfrm>
            <a:off x="1" y="0"/>
            <a:ext cx="12192000" cy="791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a:extLst>
              <a:ext uri="{FF2B5EF4-FFF2-40B4-BE49-F238E27FC236}">
                <a16:creationId xmlns:a16="http://schemas.microsoft.com/office/drawing/2014/main" id="{2E7AB0C2-FD94-4207-84A2-F6ED87F8F59A}"/>
              </a:ext>
            </a:extLst>
          </p:cNvPr>
          <p:cNvSpPr/>
          <p:nvPr userDrawn="1"/>
        </p:nvSpPr>
        <p:spPr>
          <a:xfrm>
            <a:off x="175098" y="423"/>
            <a:ext cx="2013234" cy="1079077"/>
          </a:xfrm>
          <a:custGeom>
            <a:avLst/>
            <a:gdLst>
              <a:gd name="connsiteX0" fmla="*/ 76200 w 1676402"/>
              <a:gd name="connsiteY0" fmla="*/ 0 h 914401"/>
              <a:gd name="connsiteX1" fmla="*/ 1600202 w 1676402"/>
              <a:gd name="connsiteY1" fmla="*/ 0 h 914401"/>
              <a:gd name="connsiteX2" fmla="*/ 1676402 w 1676402"/>
              <a:gd name="connsiteY2" fmla="*/ 76200 h 914401"/>
              <a:gd name="connsiteX3" fmla="*/ 838201 w 1676402"/>
              <a:gd name="connsiteY3" fmla="*/ 914401 h 914401"/>
              <a:gd name="connsiteX4" fmla="*/ 0 w 1676402"/>
              <a:gd name="connsiteY4" fmla="*/ 76200 h 914401"/>
              <a:gd name="connsiteX0" fmla="*/ 68269 w 1676402"/>
              <a:gd name="connsiteY0" fmla="*/ 15863 h 914401"/>
              <a:gd name="connsiteX1" fmla="*/ 1600202 w 1676402"/>
              <a:gd name="connsiteY1" fmla="*/ 0 h 914401"/>
              <a:gd name="connsiteX2" fmla="*/ 1676402 w 1676402"/>
              <a:gd name="connsiteY2" fmla="*/ 76200 h 914401"/>
              <a:gd name="connsiteX3" fmla="*/ 838201 w 1676402"/>
              <a:gd name="connsiteY3" fmla="*/ 914401 h 914401"/>
              <a:gd name="connsiteX4" fmla="*/ 0 w 1676402"/>
              <a:gd name="connsiteY4" fmla="*/ 76200 h 914401"/>
              <a:gd name="connsiteX5" fmla="*/ 68269 w 1676402"/>
              <a:gd name="connsiteY5" fmla="*/ 15863 h 914401"/>
              <a:gd name="connsiteX0" fmla="*/ 68269 w 1676402"/>
              <a:gd name="connsiteY0" fmla="*/ 0 h 898538"/>
              <a:gd name="connsiteX1" fmla="*/ 1618049 w 1676402"/>
              <a:gd name="connsiteY1" fmla="*/ 7932 h 898538"/>
              <a:gd name="connsiteX2" fmla="*/ 1676402 w 1676402"/>
              <a:gd name="connsiteY2" fmla="*/ 60337 h 898538"/>
              <a:gd name="connsiteX3" fmla="*/ 838201 w 1676402"/>
              <a:gd name="connsiteY3" fmla="*/ 898538 h 898538"/>
              <a:gd name="connsiteX4" fmla="*/ 0 w 1676402"/>
              <a:gd name="connsiteY4" fmla="*/ 60337 h 898538"/>
              <a:gd name="connsiteX5" fmla="*/ 68269 w 1676402"/>
              <a:gd name="connsiteY5" fmla="*/ 0 h 89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2" h="898538">
                <a:moveTo>
                  <a:pt x="68269" y="0"/>
                </a:moveTo>
                <a:lnTo>
                  <a:pt x="1618049" y="7932"/>
                </a:lnTo>
                <a:lnTo>
                  <a:pt x="1676402" y="60337"/>
                </a:lnTo>
                <a:lnTo>
                  <a:pt x="838201" y="898538"/>
                </a:lnTo>
                <a:lnTo>
                  <a:pt x="0" y="60337"/>
                </a:lnTo>
                <a:cubicBezTo>
                  <a:pt x="25400" y="34937"/>
                  <a:pt x="42869" y="25400"/>
                  <a:pt x="682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420DFCEC-C31F-4B19-8188-4A0B6DAC7476}"/>
              </a:ext>
            </a:extLst>
          </p:cNvPr>
          <p:cNvSpPr/>
          <p:nvPr userDrawn="1"/>
        </p:nvSpPr>
        <p:spPr>
          <a:xfrm>
            <a:off x="511930" y="222628"/>
            <a:ext cx="621545" cy="621545"/>
          </a:xfrm>
          <a:prstGeom prst="diamond">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5DDEFA6-3FC5-43C1-9B84-FAEA11BACE99}"/>
              </a:ext>
            </a:extLst>
          </p:cNvPr>
          <p:cNvSpPr/>
          <p:nvPr userDrawn="1"/>
        </p:nvSpPr>
        <p:spPr>
          <a:xfrm>
            <a:off x="1" y="6778877"/>
            <a:ext cx="12192000" cy="791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883618" y="168239"/>
            <a:ext cx="630345" cy="621545"/>
          </a:xfrm>
          <a:prstGeom prst="rect">
            <a:avLst/>
          </a:prstGeom>
        </p:spPr>
      </p:pic>
      <p:sp>
        <p:nvSpPr>
          <p:cNvPr id="5" name="灯片编号占位符 4"/>
          <p:cNvSpPr>
            <a:spLocks noGrp="1"/>
          </p:cNvSpPr>
          <p:nvPr>
            <p:ph type="sldNum" sz="quarter" idx="4"/>
          </p:nvPr>
        </p:nvSpPr>
        <p:spPr>
          <a:xfrm>
            <a:off x="8851900" y="6178550"/>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C5E5DF9E-B8B4-41B6-979F-54FEDD842CBF}" type="slidenum">
              <a:rPr lang="zh-CN" altLang="en-US" smtClean="0"/>
              <a:pPr/>
              <a:t>‹#›</a:t>
            </a:fld>
            <a:endParaRPr lang="zh-CN" altLang="en-US" dirty="0"/>
          </a:p>
        </p:txBody>
      </p:sp>
    </p:spTree>
    <p:extLst>
      <p:ext uri="{BB962C8B-B14F-4D97-AF65-F5344CB8AC3E}">
        <p14:creationId xmlns:p14="http://schemas.microsoft.com/office/powerpoint/2010/main" val="44974457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5" r:id="rId3"/>
    <p:sldLayoutId id="2147483666" r:id="rId4"/>
    <p:sldLayoutId id="2147483665" r:id="rId5"/>
    <p:sldLayoutId id="2147483664" r:id="rId6"/>
    <p:sldLayoutId id="2147483663" r:id="rId7"/>
    <p:sldLayoutId id="2147483662" r:id="rId8"/>
    <p:sldLayoutId id="2147483661" r:id="rId9"/>
    <p:sldLayoutId id="2147483660" r:id="rId10"/>
    <p:sldLayoutId id="2147483659" r:id="rId11"/>
    <p:sldLayoutId id="214748365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a:stretch>
            <a:fillRect/>
          </a:stretch>
        </p:blipFill>
        <p:spPr/>
      </p:pic>
      <p:sp>
        <p:nvSpPr>
          <p:cNvPr id="37" name="任意多边形: 形状 413">
            <a:extLst>
              <a:ext uri="{FF2B5EF4-FFF2-40B4-BE49-F238E27FC236}">
                <a16:creationId xmlns:a16="http://schemas.microsoft.com/office/drawing/2014/main" id="{F1BD2BFA-44D8-492D-A44C-5370A9FC5D42}"/>
              </a:ext>
            </a:extLst>
          </p:cNvPr>
          <p:cNvSpPr/>
          <p:nvPr/>
        </p:nvSpPr>
        <p:spPr>
          <a:xfrm>
            <a:off x="8195579" y="-7831"/>
            <a:ext cx="4009778" cy="2486731"/>
          </a:xfrm>
          <a:custGeom>
            <a:avLst/>
            <a:gdLst>
              <a:gd name="connsiteX0" fmla="*/ 12046 w 4009778"/>
              <a:gd name="connsiteY0" fmla="*/ 0 h 2486731"/>
              <a:gd name="connsiteX1" fmla="*/ 4009778 w 4009778"/>
              <a:gd name="connsiteY1" fmla="*/ 0 h 2486731"/>
              <a:gd name="connsiteX2" fmla="*/ 4009778 w 4009778"/>
              <a:gd name="connsiteY2" fmla="*/ 951638 h 2486731"/>
              <a:gd name="connsiteX3" fmla="*/ 2474685 w 4009778"/>
              <a:gd name="connsiteY3" fmla="*/ 2486731 h 2486731"/>
              <a:gd name="connsiteX4" fmla="*/ 0 w 4009778"/>
              <a:gd name="connsiteY4" fmla="*/ 12046 h 248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9778" h="2486731">
                <a:moveTo>
                  <a:pt x="12046" y="0"/>
                </a:moveTo>
                <a:lnTo>
                  <a:pt x="4009778" y="0"/>
                </a:lnTo>
                <a:lnTo>
                  <a:pt x="4009778" y="951638"/>
                </a:lnTo>
                <a:lnTo>
                  <a:pt x="2474685" y="2486731"/>
                </a:lnTo>
                <a:lnTo>
                  <a:pt x="0" y="12046"/>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8" name="组合 37">
            <a:extLst>
              <a:ext uri="{FF2B5EF4-FFF2-40B4-BE49-F238E27FC236}">
                <a16:creationId xmlns:a16="http://schemas.microsoft.com/office/drawing/2014/main" id="{E00902C1-BAD7-423C-AC43-315C806E8DB0}"/>
              </a:ext>
            </a:extLst>
          </p:cNvPr>
          <p:cNvGrpSpPr/>
          <p:nvPr/>
        </p:nvGrpSpPr>
        <p:grpSpPr>
          <a:xfrm>
            <a:off x="1622753" y="-126703"/>
            <a:ext cx="11423851" cy="6861255"/>
            <a:chOff x="781505" y="-7831"/>
            <a:chExt cx="11423851" cy="6861255"/>
          </a:xfrm>
        </p:grpSpPr>
        <p:pic>
          <p:nvPicPr>
            <p:cNvPr id="39" name="图片 38">
              <a:extLst>
                <a:ext uri="{FF2B5EF4-FFF2-40B4-BE49-F238E27FC236}">
                  <a16:creationId xmlns:a16="http://schemas.microsoft.com/office/drawing/2014/main" id="{D7DA2D33-EAEF-4CCF-A051-9903E13AA0E2}"/>
                </a:ext>
              </a:extLst>
            </p:cNvPr>
            <p:cNvPicPr>
              <a:picLocks noChangeAspect="1"/>
            </p:cNvPicPr>
            <p:nvPr/>
          </p:nvPicPr>
          <p:blipFill>
            <a:blip r:embed="rId4"/>
            <a:srcRect t="27686" r="5622"/>
            <a:stretch>
              <a:fillRect/>
            </a:stretch>
          </p:blipFill>
          <p:spPr>
            <a:xfrm>
              <a:off x="781505" y="-7831"/>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0" name="图片 39">
              <a:extLst>
                <a:ext uri="{FF2B5EF4-FFF2-40B4-BE49-F238E27FC236}">
                  <a16:creationId xmlns:a16="http://schemas.microsoft.com/office/drawing/2014/main" id="{461738C6-0E73-413D-ACCA-64FF0EF06360}"/>
                </a:ext>
              </a:extLst>
            </p:cNvPr>
            <p:cNvPicPr>
              <a:picLocks noChangeAspect="1"/>
            </p:cNvPicPr>
            <p:nvPr/>
          </p:nvPicPr>
          <p:blipFill>
            <a:blip r:embed="rId4"/>
            <a:srcRect l="43582"/>
            <a:stretch>
              <a:fillRect/>
            </a:stretch>
          </p:blipFill>
          <p:spPr>
            <a:xfrm flipH="1">
              <a:off x="5725882" y="-4577"/>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grpSp>
      <p:sp>
        <p:nvSpPr>
          <p:cNvPr id="41" name="菱形 40">
            <a:extLst>
              <a:ext uri="{FF2B5EF4-FFF2-40B4-BE49-F238E27FC236}">
                <a16:creationId xmlns:a16="http://schemas.microsoft.com/office/drawing/2014/main" id="{8E3E72ED-C77C-4465-BEC7-5CF4C5BA2B6F}"/>
              </a:ext>
            </a:extLst>
          </p:cNvPr>
          <p:cNvSpPr/>
          <p:nvPr/>
        </p:nvSpPr>
        <p:spPr>
          <a:xfrm>
            <a:off x="5737928" y="9937"/>
            <a:ext cx="4937327" cy="4937327"/>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4">
            <a:extLst>
              <a:ext uri="{FF2B5EF4-FFF2-40B4-BE49-F238E27FC236}">
                <a16:creationId xmlns:a16="http://schemas.microsoft.com/office/drawing/2014/main" id="{B6A71BCC-0956-44AA-88FC-87EBB0C0B720}"/>
              </a:ext>
            </a:extLst>
          </p:cNvPr>
          <p:cNvSpPr/>
          <p:nvPr/>
        </p:nvSpPr>
        <p:spPr>
          <a:xfrm>
            <a:off x="8210508" y="2482307"/>
            <a:ext cx="3994847" cy="4375693"/>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410">
            <a:extLst>
              <a:ext uri="{FF2B5EF4-FFF2-40B4-BE49-F238E27FC236}">
                <a16:creationId xmlns:a16="http://schemas.microsoft.com/office/drawing/2014/main" id="{98BE3547-0A56-4D12-A064-F0E551989EC5}"/>
              </a:ext>
            </a:extLst>
          </p:cNvPr>
          <p:cNvSpPr/>
          <p:nvPr/>
        </p:nvSpPr>
        <p:spPr>
          <a:xfrm>
            <a:off x="10665271" y="930386"/>
            <a:ext cx="1540086" cy="3080171"/>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形状 412">
            <a:extLst>
              <a:ext uri="{FF2B5EF4-FFF2-40B4-BE49-F238E27FC236}">
                <a16:creationId xmlns:a16="http://schemas.microsoft.com/office/drawing/2014/main" id="{4A60D0BA-13E0-43FA-81C0-8A06E8BFC034}"/>
              </a:ext>
            </a:extLst>
          </p:cNvPr>
          <p:cNvSpPr/>
          <p:nvPr/>
        </p:nvSpPr>
        <p:spPr>
          <a:xfrm>
            <a:off x="3261138" y="-7831"/>
            <a:ext cx="4949371" cy="2492455"/>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任意多边形: 形状 416">
            <a:extLst>
              <a:ext uri="{FF2B5EF4-FFF2-40B4-BE49-F238E27FC236}">
                <a16:creationId xmlns:a16="http://schemas.microsoft.com/office/drawing/2014/main" id="{C53D5117-FCEA-4B51-BE3F-302F6F06D6F9}"/>
              </a:ext>
            </a:extLst>
          </p:cNvPr>
          <p:cNvSpPr/>
          <p:nvPr/>
        </p:nvSpPr>
        <p:spPr>
          <a:xfrm>
            <a:off x="1" y="5068208"/>
            <a:ext cx="1789793" cy="1789793"/>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1" name="直接连接符 420">
            <a:extLst>
              <a:ext uri="{FF2B5EF4-FFF2-40B4-BE49-F238E27FC236}">
                <a16:creationId xmlns:a16="http://schemas.microsoft.com/office/drawing/2014/main" id="{C9F3FC43-BEAA-49A7-8F66-484CFC4E8B7C}"/>
              </a:ext>
            </a:extLst>
          </p:cNvPr>
          <p:cNvCxnSpPr>
            <a:cxnSpLocks/>
          </p:cNvCxnSpPr>
          <p:nvPr/>
        </p:nvCxnSpPr>
        <p:spPr>
          <a:xfrm flipH="1">
            <a:off x="687816" y="1933411"/>
            <a:ext cx="237119"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5" name="文本框 444">
            <a:extLst>
              <a:ext uri="{FF2B5EF4-FFF2-40B4-BE49-F238E27FC236}">
                <a16:creationId xmlns:a16="http://schemas.microsoft.com/office/drawing/2014/main" id="{93B3425C-96F4-4410-B9AC-2690BF966487}"/>
              </a:ext>
            </a:extLst>
          </p:cNvPr>
          <p:cNvSpPr txBox="1"/>
          <p:nvPr/>
        </p:nvSpPr>
        <p:spPr>
          <a:xfrm>
            <a:off x="3627240" y="4463477"/>
            <a:ext cx="5974467" cy="1144929"/>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000" dirty="0" smtClean="0">
                <a:solidFill>
                  <a:schemeClr val="bg1">
                    <a:lumMod val="50000"/>
                  </a:schemeClr>
                </a:solidFill>
                <a:latin typeface="+mj-ea"/>
                <a:ea typeface="+mj-ea"/>
              </a:rPr>
              <a:t>北京大学 软件与微电子学院   黄蓉</a:t>
            </a:r>
            <a:endParaRPr lang="en-US" altLang="zh-CN" sz="2000" dirty="0" smtClean="0">
              <a:solidFill>
                <a:schemeClr val="bg1">
                  <a:lumMod val="50000"/>
                </a:schemeClr>
              </a:solidFill>
              <a:latin typeface="+mj-ea"/>
              <a:ea typeface="+mj-ea"/>
            </a:endParaRPr>
          </a:p>
          <a:p>
            <a:pPr>
              <a:lnSpc>
                <a:spcPct val="114000"/>
              </a:lnSpc>
            </a:pPr>
            <a:r>
              <a:rPr lang="en-US" altLang="zh-CN" sz="2000" dirty="0" smtClean="0">
                <a:solidFill>
                  <a:schemeClr val="bg1">
                    <a:lumMod val="50000"/>
                  </a:schemeClr>
                </a:solidFill>
                <a:latin typeface="+mj-ea"/>
                <a:ea typeface="+mj-ea"/>
              </a:rPr>
              <a:t>aroon@stu.pku.edu.cn</a:t>
            </a:r>
            <a:r>
              <a:rPr lang="zh-CN" altLang="en-US" sz="2000" dirty="0" smtClean="0">
                <a:solidFill>
                  <a:schemeClr val="bg1">
                    <a:lumMod val="50000"/>
                  </a:schemeClr>
                </a:solidFill>
                <a:latin typeface="+mj-ea"/>
                <a:ea typeface="+mj-ea"/>
              </a:rPr>
              <a:t>   </a:t>
            </a:r>
            <a:endParaRPr lang="en-US" altLang="zh-CN" sz="2000" dirty="0" smtClean="0">
              <a:solidFill>
                <a:schemeClr val="bg1">
                  <a:lumMod val="50000"/>
                </a:schemeClr>
              </a:solidFill>
              <a:latin typeface="+mj-ea"/>
              <a:ea typeface="+mj-ea"/>
            </a:endParaRPr>
          </a:p>
          <a:p>
            <a:pPr>
              <a:lnSpc>
                <a:spcPct val="114000"/>
              </a:lnSpc>
            </a:pPr>
            <a:r>
              <a:rPr lang="en-US" altLang="zh-CN" sz="2000" dirty="0" smtClean="0">
                <a:solidFill>
                  <a:schemeClr val="bg1">
                    <a:lumMod val="50000"/>
                  </a:schemeClr>
                </a:solidFill>
                <a:latin typeface="+mj-ea"/>
                <a:ea typeface="+mj-ea"/>
              </a:rPr>
              <a:t>2022</a:t>
            </a:r>
            <a:r>
              <a:rPr lang="zh-CN" altLang="en-US" sz="2000" dirty="0" smtClean="0">
                <a:solidFill>
                  <a:schemeClr val="bg1">
                    <a:lumMod val="50000"/>
                  </a:schemeClr>
                </a:solidFill>
                <a:latin typeface="+mj-ea"/>
                <a:ea typeface="+mj-ea"/>
              </a:rPr>
              <a:t>年</a:t>
            </a:r>
            <a:r>
              <a:rPr lang="en-US" altLang="zh-CN" sz="2000" dirty="0" smtClean="0">
                <a:solidFill>
                  <a:schemeClr val="bg1">
                    <a:lumMod val="50000"/>
                  </a:schemeClr>
                </a:solidFill>
                <a:latin typeface="+mj-ea"/>
                <a:ea typeface="+mj-ea"/>
              </a:rPr>
              <a:t>10</a:t>
            </a:r>
            <a:r>
              <a:rPr lang="zh-CN" altLang="en-US" sz="2000" dirty="0" smtClean="0">
                <a:solidFill>
                  <a:schemeClr val="bg1">
                    <a:lumMod val="50000"/>
                  </a:schemeClr>
                </a:solidFill>
                <a:latin typeface="+mj-ea"/>
                <a:ea typeface="+mj-ea"/>
              </a:rPr>
              <a:t>月</a:t>
            </a:r>
            <a:r>
              <a:rPr lang="en-US" altLang="zh-CN" sz="2000" dirty="0" smtClean="0">
                <a:solidFill>
                  <a:schemeClr val="bg1">
                    <a:lumMod val="50000"/>
                  </a:schemeClr>
                </a:solidFill>
                <a:latin typeface="+mj-ea"/>
                <a:ea typeface="+mj-ea"/>
              </a:rPr>
              <a:t>30</a:t>
            </a:r>
            <a:r>
              <a:rPr lang="zh-CN" altLang="en-US" sz="2000" dirty="0" smtClean="0">
                <a:solidFill>
                  <a:schemeClr val="bg1">
                    <a:lumMod val="50000"/>
                  </a:schemeClr>
                </a:solidFill>
                <a:latin typeface="+mj-ea"/>
                <a:ea typeface="+mj-ea"/>
              </a:rPr>
              <a:t>日</a:t>
            </a:r>
            <a:endParaRPr lang="en-US" altLang="zh-CN" sz="2000" dirty="0">
              <a:solidFill>
                <a:schemeClr val="bg1">
                  <a:lumMod val="50000"/>
                </a:schemeClr>
              </a:solidFill>
              <a:latin typeface="+mj-ea"/>
              <a:ea typeface="+mj-ea"/>
            </a:endParaRPr>
          </a:p>
        </p:txBody>
      </p:sp>
      <p:sp>
        <p:nvSpPr>
          <p:cNvPr id="459" name="文本框 458">
            <a:extLst>
              <a:ext uri="{FF2B5EF4-FFF2-40B4-BE49-F238E27FC236}">
                <a16:creationId xmlns:a16="http://schemas.microsoft.com/office/drawing/2014/main" id="{1A2AB276-7C49-4E7E-B7E3-0E8E4ABBE6E3}"/>
              </a:ext>
            </a:extLst>
          </p:cNvPr>
          <p:cNvSpPr txBox="1"/>
          <p:nvPr/>
        </p:nvSpPr>
        <p:spPr>
          <a:xfrm>
            <a:off x="591432" y="2109708"/>
            <a:ext cx="7180967" cy="181645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5400" b="1" dirty="0" smtClean="0">
                <a:solidFill>
                  <a:srgbClr val="C00000"/>
                </a:solidFill>
                <a:ea typeface="+mj-ea"/>
              </a:rPr>
              <a:t>CCL2022-CLTC </a:t>
            </a:r>
          </a:p>
          <a:p>
            <a:pPr>
              <a:lnSpc>
                <a:spcPct val="114000"/>
              </a:lnSpc>
            </a:pPr>
            <a:r>
              <a:rPr lang="zh-CN" altLang="en-US" sz="4400" b="1" dirty="0" smtClean="0">
                <a:solidFill>
                  <a:srgbClr val="C00000"/>
                </a:solidFill>
                <a:ea typeface="+mj-ea"/>
              </a:rPr>
              <a:t>赛道</a:t>
            </a:r>
            <a:r>
              <a:rPr lang="en-US" altLang="zh-CN" sz="4400" b="1" dirty="0">
                <a:solidFill>
                  <a:srgbClr val="C00000"/>
                </a:solidFill>
                <a:ea typeface="+mj-ea"/>
              </a:rPr>
              <a:t>3</a:t>
            </a:r>
            <a:r>
              <a:rPr lang="zh-CN" altLang="en-US" sz="4400" b="1" dirty="0">
                <a:solidFill>
                  <a:srgbClr val="C00000"/>
                </a:solidFill>
                <a:ea typeface="+mj-ea"/>
              </a:rPr>
              <a:t>：</a:t>
            </a:r>
            <a:r>
              <a:rPr lang="en-US" altLang="zh-CN" sz="4400" b="1" dirty="0" err="1">
                <a:solidFill>
                  <a:srgbClr val="C00000"/>
                </a:solidFill>
                <a:ea typeface="+mj-ea"/>
              </a:rPr>
              <a:t>kk</a:t>
            </a:r>
            <a:r>
              <a:rPr lang="zh-CN" altLang="en-US" sz="4400" b="1" dirty="0">
                <a:solidFill>
                  <a:srgbClr val="C00000"/>
                </a:solidFill>
                <a:ea typeface="+mj-ea"/>
              </a:rPr>
              <a:t>队评测报告</a:t>
            </a:r>
            <a:endParaRPr lang="en-US" altLang="zh-CN" sz="4400" b="1" dirty="0">
              <a:solidFill>
                <a:srgbClr val="C00000"/>
              </a:solidFill>
              <a:ea typeface="+mj-ea"/>
            </a:endParaRPr>
          </a:p>
        </p:txBody>
      </p:sp>
      <p:pic>
        <p:nvPicPr>
          <p:cNvPr id="2" name="图片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7816" y="501989"/>
            <a:ext cx="2195085" cy="616555"/>
          </a:xfrm>
          <a:prstGeom prst="rect">
            <a:avLst/>
          </a:prstGeom>
        </p:spPr>
      </p:pic>
    </p:spTree>
    <p:extLst>
      <p:ext uri="{BB962C8B-B14F-4D97-AF65-F5344CB8AC3E}">
        <p14:creationId xmlns:p14="http://schemas.microsoft.com/office/powerpoint/2010/main" val="99201553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wipe(up)">
                                      <p:cBhvr>
                                        <p:cTn id="7" dur="500"/>
                                        <p:tgtEl>
                                          <p:spTgt spid="421"/>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459"/>
                                        </p:tgtEl>
                                        <p:attrNameLst>
                                          <p:attrName>style.visibility</p:attrName>
                                        </p:attrNameLst>
                                      </p:cBhvr>
                                      <p:to>
                                        <p:strVal val="visible"/>
                                      </p:to>
                                    </p:set>
                                    <p:anim calcmode="lin" valueType="num">
                                      <p:cBhvr additive="base">
                                        <p:cTn id="11" dur="500"/>
                                        <p:tgtEl>
                                          <p:spTgt spid="459"/>
                                        </p:tgtEl>
                                        <p:attrNameLst>
                                          <p:attrName>ppt_y</p:attrName>
                                        </p:attrNameLst>
                                      </p:cBhvr>
                                      <p:tavLst>
                                        <p:tav tm="0">
                                          <p:val>
                                            <p:strVal val="#ppt_y-#ppt_h*1.125000"/>
                                          </p:val>
                                        </p:tav>
                                        <p:tav tm="100000">
                                          <p:val>
                                            <p:strVal val="#ppt_y"/>
                                          </p:val>
                                        </p:tav>
                                      </p:tavLst>
                                    </p:anim>
                                    <p:animEffect transition="in" filter="wipe(down)">
                                      <p:cBhvr>
                                        <p:cTn id="12" dur="500"/>
                                        <p:tgtEl>
                                          <p:spTgt spid="45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45"/>
                                        </p:tgtEl>
                                        <p:attrNameLst>
                                          <p:attrName>style.visibility</p:attrName>
                                        </p:attrNameLst>
                                      </p:cBhvr>
                                      <p:to>
                                        <p:strVal val="visible"/>
                                      </p:to>
                                    </p:set>
                                    <p:animEffect transition="in" filter="wipe(left)">
                                      <p:cBhvr>
                                        <p:cTn id="16" dur="500"/>
                                        <p:tgtEl>
                                          <p:spTgt spid="445"/>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417"/>
                                        </p:tgtEl>
                                        <p:attrNameLst>
                                          <p:attrName>style.visibility</p:attrName>
                                        </p:attrNameLst>
                                      </p:cBhvr>
                                      <p:to>
                                        <p:strVal val="visible"/>
                                      </p:to>
                                    </p:set>
                                    <p:anim calcmode="lin" valueType="num">
                                      <p:cBhvr additive="base">
                                        <p:cTn id="20" dur="500" fill="hold"/>
                                        <p:tgtEl>
                                          <p:spTgt spid="417"/>
                                        </p:tgtEl>
                                        <p:attrNameLst>
                                          <p:attrName>ppt_x</p:attrName>
                                        </p:attrNameLst>
                                      </p:cBhvr>
                                      <p:tavLst>
                                        <p:tav tm="0">
                                          <p:val>
                                            <p:strVal val="0-#ppt_w/2"/>
                                          </p:val>
                                        </p:tav>
                                        <p:tav tm="100000">
                                          <p:val>
                                            <p:strVal val="#ppt_x"/>
                                          </p:val>
                                        </p:tav>
                                      </p:tavLst>
                                    </p:anim>
                                    <p:anim calcmode="lin" valueType="num">
                                      <p:cBhvr additive="base">
                                        <p:cTn id="21" dur="500" fill="hold"/>
                                        <p:tgtEl>
                                          <p:spTgt spid="41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par>
                          <p:cTn id="38" fill="hold">
                            <p:stCondLst>
                              <p:cond delay="2500"/>
                            </p:stCondLst>
                            <p:childTnLst>
                              <p:par>
                                <p:cTn id="39" presetID="22" presetClass="entr" presetSubtype="1"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up)">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1" grpId="0" animBg="1"/>
      <p:bldP spid="42" grpId="0" animBg="1"/>
      <p:bldP spid="43" grpId="0" animBg="1"/>
      <p:bldP spid="44" grpId="0" animBg="1"/>
      <p:bldP spid="417" grpId="0" animBg="1"/>
      <p:bldP spid="445" grpId="0"/>
      <p:bldP spid="4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文本框 105">
            <a:extLst>
              <a:ext uri="{FF2B5EF4-FFF2-40B4-BE49-F238E27FC236}">
                <a16:creationId xmlns:a16="http://schemas.microsoft.com/office/drawing/2014/main" id="{F3A3200F-6D8E-4AA0-8B12-3809EDE552C3}"/>
              </a:ext>
            </a:extLst>
          </p:cNvPr>
          <p:cNvSpPr txBox="1"/>
          <p:nvPr/>
        </p:nvSpPr>
        <p:spPr>
          <a:xfrm>
            <a:off x="1990028" y="266857"/>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dirty="0" smtClean="0">
                <a:solidFill>
                  <a:srgbClr val="8B0012"/>
                </a:solidFill>
                <a:ea typeface="+mj-ea"/>
              </a:rPr>
              <a:t>任务定义</a:t>
            </a:r>
            <a:endParaRPr lang="en-US" altLang="zh-CN" sz="2800" b="1" dirty="0">
              <a:solidFill>
                <a:srgbClr val="8B0012"/>
              </a:solidFill>
              <a:ea typeface="+mj-ea"/>
            </a:endParaRPr>
          </a:p>
        </p:txBody>
      </p:sp>
      <p:sp>
        <p:nvSpPr>
          <p:cNvPr id="108" name="矩形 107">
            <a:extLst>
              <a:ext uri="{FF2B5EF4-FFF2-40B4-BE49-F238E27FC236}">
                <a16:creationId xmlns:a16="http://schemas.microsoft.com/office/drawing/2014/main" id="{2EBCBB7F-788A-4237-AFD4-BC2503291A6E}"/>
              </a:ext>
            </a:extLst>
          </p:cNvPr>
          <p:cNvSpPr/>
          <p:nvPr/>
        </p:nvSpPr>
        <p:spPr>
          <a:xfrm>
            <a:off x="1216152" y="1654751"/>
            <a:ext cx="9985248" cy="10895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smtClean="0">
                <a:solidFill>
                  <a:schemeClr val="tx1">
                    <a:lumMod val="65000"/>
                    <a:lumOff val="35000"/>
                  </a:schemeClr>
                </a:solidFill>
              </a:rPr>
              <a:t>数据</a:t>
            </a:r>
            <a:r>
              <a:rPr lang="zh-CN" altLang="en-US" dirty="0">
                <a:solidFill>
                  <a:schemeClr val="tx1">
                    <a:lumMod val="65000"/>
                    <a:lumOff val="35000"/>
                  </a:schemeClr>
                </a:solidFill>
              </a:rPr>
              <a:t>集方面，官方对</a:t>
            </a:r>
            <a:r>
              <a:rPr lang="en-US" altLang="zh-CN" dirty="0">
                <a:solidFill>
                  <a:schemeClr val="tx1">
                    <a:lumMod val="65000"/>
                    <a:lumOff val="35000"/>
                  </a:schemeClr>
                </a:solidFill>
              </a:rPr>
              <a:t>NLPCC2018-GEC</a:t>
            </a:r>
            <a:r>
              <a:rPr lang="zh-CN" altLang="en-US" dirty="0">
                <a:solidFill>
                  <a:schemeClr val="tx1">
                    <a:lumMod val="65000"/>
                    <a:lumOff val="35000"/>
                  </a:schemeClr>
                </a:solidFill>
              </a:rPr>
              <a:t>发布的采集自 </a:t>
            </a:r>
            <a:r>
              <a:rPr lang="en-US" altLang="zh-CN" dirty="0">
                <a:solidFill>
                  <a:schemeClr val="tx1">
                    <a:lumMod val="65000"/>
                    <a:lumOff val="35000"/>
                  </a:schemeClr>
                </a:solidFill>
              </a:rPr>
              <a:t>Lang8 </a:t>
            </a:r>
            <a:r>
              <a:rPr lang="zh-CN" altLang="en-US" dirty="0">
                <a:solidFill>
                  <a:schemeClr val="tx1">
                    <a:lumMod val="65000"/>
                    <a:lumOff val="35000"/>
                  </a:schemeClr>
                </a:solidFill>
              </a:rPr>
              <a:t>平台的中介语数据进行了处理，提供约</a:t>
            </a:r>
            <a:r>
              <a:rPr lang="en-US" altLang="zh-CN" dirty="0">
                <a:solidFill>
                  <a:schemeClr val="tx1">
                    <a:lumMod val="65000"/>
                    <a:lumOff val="35000"/>
                  </a:schemeClr>
                </a:solidFill>
              </a:rPr>
              <a:t>121</a:t>
            </a:r>
            <a:r>
              <a:rPr lang="zh-CN" altLang="en-US" dirty="0">
                <a:solidFill>
                  <a:schemeClr val="tx1">
                    <a:lumMod val="65000"/>
                    <a:lumOff val="35000"/>
                  </a:schemeClr>
                </a:solidFill>
              </a:rPr>
              <a:t>万个错误</a:t>
            </a:r>
            <a:r>
              <a:rPr lang="en-US" altLang="zh-CN" dirty="0">
                <a:solidFill>
                  <a:schemeClr val="tx1">
                    <a:lumMod val="65000"/>
                    <a:lumOff val="35000"/>
                  </a:schemeClr>
                </a:solidFill>
              </a:rPr>
              <a:t>-</a:t>
            </a:r>
            <a:r>
              <a:rPr lang="zh-CN" altLang="en-US" dirty="0">
                <a:solidFill>
                  <a:schemeClr val="tx1">
                    <a:lumMod val="65000"/>
                    <a:lumOff val="35000"/>
                  </a:schemeClr>
                </a:solidFill>
              </a:rPr>
              <a:t>正确句对作为训练集。如表</a:t>
            </a:r>
            <a:r>
              <a:rPr lang="en-US" altLang="zh-CN" dirty="0">
                <a:solidFill>
                  <a:schemeClr val="tx1">
                    <a:lumMod val="65000"/>
                    <a:lumOff val="35000"/>
                  </a:schemeClr>
                </a:solidFill>
              </a:rPr>
              <a:t>2</a:t>
            </a:r>
            <a:r>
              <a:rPr lang="zh-CN" altLang="en-US" dirty="0">
                <a:solidFill>
                  <a:schemeClr val="tx1">
                    <a:lumMod val="65000"/>
                    <a:lumOff val="35000"/>
                  </a:schemeClr>
                </a:solidFill>
              </a:rPr>
              <a:t>所示，一个包含语法错误的单句可能对应多个参考答案，训练集中实际包含约</a:t>
            </a:r>
            <a:r>
              <a:rPr lang="en-US" altLang="zh-CN" dirty="0">
                <a:solidFill>
                  <a:schemeClr val="tx1">
                    <a:lumMod val="65000"/>
                    <a:lumOff val="35000"/>
                  </a:schemeClr>
                </a:solidFill>
              </a:rPr>
              <a:t>71</a:t>
            </a:r>
            <a:r>
              <a:rPr lang="zh-CN" altLang="en-US" dirty="0">
                <a:solidFill>
                  <a:schemeClr val="tx1">
                    <a:lumMod val="65000"/>
                    <a:lumOff val="35000"/>
                  </a:schemeClr>
                </a:solidFill>
              </a:rPr>
              <a:t>万句不重复的错误句，平均每句话存在</a:t>
            </a:r>
            <a:r>
              <a:rPr lang="en-US" altLang="zh-CN" dirty="0">
                <a:solidFill>
                  <a:schemeClr val="tx1">
                    <a:lumMod val="65000"/>
                    <a:lumOff val="35000"/>
                  </a:schemeClr>
                </a:solidFill>
              </a:rPr>
              <a:t>1.7</a:t>
            </a:r>
            <a:r>
              <a:rPr lang="zh-CN" altLang="en-US" dirty="0">
                <a:solidFill>
                  <a:schemeClr val="tx1">
                    <a:lumMod val="65000"/>
                    <a:lumOff val="35000"/>
                  </a:schemeClr>
                </a:solidFill>
              </a:rPr>
              <a:t>个参考答案。</a:t>
            </a:r>
            <a:endParaRPr lang="zh-CN" altLang="en-US" dirty="0">
              <a:solidFill>
                <a:schemeClr val="tx1">
                  <a:lumMod val="65000"/>
                  <a:lumOff val="35000"/>
                </a:schemeClr>
              </a:solidFill>
            </a:endParaRPr>
          </a:p>
        </p:txBody>
      </p:sp>
      <p:pic>
        <p:nvPicPr>
          <p:cNvPr id="3" name="图片 2"/>
          <p:cNvPicPr>
            <a:picLocks noChangeAspect="1"/>
          </p:cNvPicPr>
          <p:nvPr/>
        </p:nvPicPr>
        <p:blipFill>
          <a:blip r:embed="rId3"/>
          <a:stretch>
            <a:fillRect/>
          </a:stretch>
        </p:blipFill>
        <p:spPr>
          <a:xfrm>
            <a:off x="1627441" y="3221355"/>
            <a:ext cx="9272207" cy="1967623"/>
          </a:xfrm>
          <a:prstGeom prst="rect">
            <a:avLst/>
          </a:prstGeom>
        </p:spPr>
      </p:pic>
    </p:spTree>
    <p:extLst>
      <p:ext uri="{BB962C8B-B14F-4D97-AF65-F5344CB8AC3E}">
        <p14:creationId xmlns:p14="http://schemas.microsoft.com/office/powerpoint/2010/main" val="2159783076"/>
      </p:ext>
    </p:extLst>
  </p:cSld>
  <p:clrMapOvr>
    <a:masterClrMapping/>
  </p:clrMapOvr>
  <p:transition spd="slow" advTm="0">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文本框 105">
            <a:extLst>
              <a:ext uri="{FF2B5EF4-FFF2-40B4-BE49-F238E27FC236}">
                <a16:creationId xmlns:a16="http://schemas.microsoft.com/office/drawing/2014/main" id="{F3A3200F-6D8E-4AA0-8B12-3809EDE552C3}"/>
              </a:ext>
            </a:extLst>
          </p:cNvPr>
          <p:cNvSpPr txBox="1"/>
          <p:nvPr/>
        </p:nvSpPr>
        <p:spPr>
          <a:xfrm>
            <a:off x="1990028" y="266857"/>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dirty="0" smtClean="0">
                <a:solidFill>
                  <a:srgbClr val="8B0012"/>
                </a:solidFill>
                <a:ea typeface="+mj-ea"/>
              </a:rPr>
              <a:t>任务定义</a:t>
            </a:r>
            <a:endParaRPr lang="en-US" altLang="zh-CN" sz="2800" b="1" dirty="0">
              <a:solidFill>
                <a:srgbClr val="8B0012"/>
              </a:solidFill>
              <a:ea typeface="+mj-ea"/>
            </a:endParaRPr>
          </a:p>
        </p:txBody>
      </p:sp>
      <p:sp>
        <p:nvSpPr>
          <p:cNvPr id="108" name="矩形 107">
            <a:extLst>
              <a:ext uri="{FF2B5EF4-FFF2-40B4-BE49-F238E27FC236}">
                <a16:creationId xmlns:a16="http://schemas.microsoft.com/office/drawing/2014/main" id="{2EBCBB7F-788A-4237-AFD4-BC2503291A6E}"/>
              </a:ext>
            </a:extLst>
          </p:cNvPr>
          <p:cNvSpPr/>
          <p:nvPr/>
        </p:nvSpPr>
        <p:spPr>
          <a:xfrm>
            <a:off x="758952" y="1115254"/>
            <a:ext cx="10799064" cy="208672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tx1">
                    <a:lumMod val="65000"/>
                    <a:lumOff val="35000"/>
                  </a:schemeClr>
                </a:solidFill>
              </a:rPr>
              <a:t>官方基于</a:t>
            </a:r>
            <a:r>
              <a:rPr lang="en-US" altLang="zh-CN" dirty="0">
                <a:solidFill>
                  <a:schemeClr val="tx1">
                    <a:lumMod val="65000"/>
                    <a:lumOff val="35000"/>
                  </a:schemeClr>
                </a:solidFill>
              </a:rPr>
              <a:t>YACLC</a:t>
            </a:r>
            <a:r>
              <a:rPr lang="zh-CN" altLang="en-US" dirty="0">
                <a:solidFill>
                  <a:schemeClr val="tx1">
                    <a:lumMod val="65000"/>
                    <a:lumOff val="35000"/>
                  </a:schemeClr>
                </a:solidFill>
              </a:rPr>
              <a:t>数据集提供最小改动和流利提升两个维度上的验证集。最小改动维度的验证集包含</a:t>
            </a:r>
            <a:r>
              <a:rPr lang="en-US" altLang="zh-CN" dirty="0">
                <a:solidFill>
                  <a:schemeClr val="tx1">
                    <a:lumMod val="65000"/>
                    <a:lumOff val="35000"/>
                  </a:schemeClr>
                </a:solidFill>
              </a:rPr>
              <a:t>1.5</a:t>
            </a:r>
            <a:r>
              <a:rPr lang="zh-CN" altLang="en-US" dirty="0">
                <a:solidFill>
                  <a:schemeClr val="tx1">
                    <a:lumMod val="65000"/>
                    <a:lumOff val="35000"/>
                  </a:schemeClr>
                </a:solidFill>
              </a:rPr>
              <a:t>万个错误</a:t>
            </a:r>
            <a:r>
              <a:rPr lang="en-US" altLang="zh-CN" dirty="0">
                <a:solidFill>
                  <a:schemeClr val="tx1">
                    <a:lumMod val="65000"/>
                    <a:lumOff val="35000"/>
                  </a:schemeClr>
                </a:solidFill>
              </a:rPr>
              <a:t>-</a:t>
            </a:r>
            <a:r>
              <a:rPr lang="zh-CN" altLang="en-US" dirty="0">
                <a:solidFill>
                  <a:schemeClr val="tx1">
                    <a:lumMod val="65000"/>
                    <a:lumOff val="35000"/>
                  </a:schemeClr>
                </a:solidFill>
              </a:rPr>
              <a:t>正确句对，其中共有</a:t>
            </a:r>
            <a:r>
              <a:rPr lang="en-US" altLang="zh-CN" dirty="0">
                <a:solidFill>
                  <a:schemeClr val="tx1">
                    <a:lumMod val="65000"/>
                    <a:lumOff val="35000"/>
                  </a:schemeClr>
                </a:solidFill>
              </a:rPr>
              <a:t>1839</a:t>
            </a:r>
            <a:r>
              <a:rPr lang="zh-CN" altLang="en-US" dirty="0">
                <a:solidFill>
                  <a:schemeClr val="tx1">
                    <a:lumMod val="65000"/>
                    <a:lumOff val="35000"/>
                  </a:schemeClr>
                </a:solidFill>
              </a:rPr>
              <a:t>句不重复的错误句，平均每句话对应</a:t>
            </a:r>
            <a:r>
              <a:rPr lang="en-US" altLang="zh-CN" dirty="0">
                <a:solidFill>
                  <a:schemeClr val="tx1">
                    <a:lumMod val="65000"/>
                    <a:lumOff val="35000"/>
                  </a:schemeClr>
                </a:solidFill>
              </a:rPr>
              <a:t>8.6</a:t>
            </a:r>
            <a:r>
              <a:rPr lang="zh-CN" altLang="en-US" dirty="0">
                <a:solidFill>
                  <a:schemeClr val="tx1">
                    <a:lumMod val="65000"/>
                    <a:lumOff val="35000"/>
                  </a:schemeClr>
                </a:solidFill>
              </a:rPr>
              <a:t>个符合最小改动规则的参考答案。流利提升维度的验证集包含</a:t>
            </a:r>
            <a:r>
              <a:rPr lang="en-US" altLang="zh-CN" dirty="0">
                <a:solidFill>
                  <a:schemeClr val="tx1">
                    <a:lumMod val="65000"/>
                    <a:lumOff val="35000"/>
                  </a:schemeClr>
                </a:solidFill>
              </a:rPr>
              <a:t>3322</a:t>
            </a:r>
            <a:r>
              <a:rPr lang="zh-CN" altLang="en-US" dirty="0">
                <a:solidFill>
                  <a:schemeClr val="tx1">
                    <a:lumMod val="65000"/>
                    <a:lumOff val="35000"/>
                  </a:schemeClr>
                </a:solidFill>
              </a:rPr>
              <a:t>个错误</a:t>
            </a:r>
            <a:r>
              <a:rPr lang="en-US" altLang="zh-CN" dirty="0">
                <a:solidFill>
                  <a:schemeClr val="tx1">
                    <a:lumMod val="65000"/>
                    <a:lumOff val="35000"/>
                  </a:schemeClr>
                </a:solidFill>
              </a:rPr>
              <a:t>-</a:t>
            </a:r>
            <a:r>
              <a:rPr lang="zh-CN" altLang="en-US" dirty="0">
                <a:solidFill>
                  <a:schemeClr val="tx1">
                    <a:lumMod val="65000"/>
                    <a:lumOff val="35000"/>
                  </a:schemeClr>
                </a:solidFill>
              </a:rPr>
              <a:t>正确句对，其中包含与最小改动维度完全相同的</a:t>
            </a:r>
            <a:r>
              <a:rPr lang="en-US" altLang="zh-CN" dirty="0">
                <a:solidFill>
                  <a:schemeClr val="tx1">
                    <a:lumMod val="65000"/>
                    <a:lumOff val="35000"/>
                  </a:schemeClr>
                </a:solidFill>
              </a:rPr>
              <a:t>1839</a:t>
            </a:r>
            <a:r>
              <a:rPr lang="zh-CN" altLang="en-US" dirty="0">
                <a:solidFill>
                  <a:schemeClr val="tx1">
                    <a:lumMod val="65000"/>
                    <a:lumOff val="35000"/>
                  </a:schemeClr>
                </a:solidFill>
              </a:rPr>
              <a:t>条不重复错误句，平均每句话对应</a:t>
            </a:r>
            <a:r>
              <a:rPr lang="en-US" altLang="zh-CN" dirty="0">
                <a:solidFill>
                  <a:schemeClr val="tx1">
                    <a:lumMod val="65000"/>
                    <a:lumOff val="35000"/>
                  </a:schemeClr>
                </a:solidFill>
              </a:rPr>
              <a:t>1.8</a:t>
            </a:r>
            <a:r>
              <a:rPr lang="zh-CN" altLang="en-US" dirty="0">
                <a:solidFill>
                  <a:schemeClr val="tx1">
                    <a:lumMod val="65000"/>
                    <a:lumOff val="35000"/>
                  </a:schemeClr>
                </a:solidFill>
              </a:rPr>
              <a:t>个符合流利提升规则的参考答案。第一阶段测评包括两个维度的测试数据各</a:t>
            </a:r>
            <a:r>
              <a:rPr lang="en-US" altLang="zh-CN" dirty="0">
                <a:solidFill>
                  <a:schemeClr val="tx1">
                    <a:lumMod val="65000"/>
                    <a:lumOff val="35000"/>
                  </a:schemeClr>
                </a:solidFill>
              </a:rPr>
              <a:t>900</a:t>
            </a:r>
            <a:r>
              <a:rPr lang="zh-CN" altLang="en-US" dirty="0">
                <a:solidFill>
                  <a:schemeClr val="tx1">
                    <a:lumMod val="65000"/>
                    <a:lumOff val="35000"/>
                  </a:schemeClr>
                </a:solidFill>
              </a:rPr>
              <a:t>条，第二阶段包括最小改动维度的测试数据</a:t>
            </a:r>
            <a:r>
              <a:rPr lang="en-US" altLang="zh-CN" dirty="0">
                <a:solidFill>
                  <a:schemeClr val="tx1">
                    <a:lumMod val="65000"/>
                    <a:lumOff val="35000"/>
                  </a:schemeClr>
                </a:solidFill>
              </a:rPr>
              <a:t>6396</a:t>
            </a:r>
            <a:r>
              <a:rPr lang="zh-CN" altLang="en-US" dirty="0">
                <a:solidFill>
                  <a:schemeClr val="tx1">
                    <a:lumMod val="65000"/>
                    <a:lumOff val="35000"/>
                  </a:schemeClr>
                </a:solidFill>
              </a:rPr>
              <a:t>条和流利提升维度的测试数据</a:t>
            </a:r>
            <a:r>
              <a:rPr lang="en-US" altLang="zh-CN" dirty="0">
                <a:solidFill>
                  <a:schemeClr val="tx1">
                    <a:lumMod val="65000"/>
                    <a:lumOff val="35000"/>
                  </a:schemeClr>
                </a:solidFill>
              </a:rPr>
              <a:t>4615</a:t>
            </a:r>
            <a:r>
              <a:rPr lang="zh-CN" altLang="en-US" dirty="0">
                <a:solidFill>
                  <a:schemeClr val="tx1">
                    <a:lumMod val="65000"/>
                    <a:lumOff val="35000"/>
                  </a:schemeClr>
                </a:solidFill>
              </a:rPr>
              <a:t>条，每个阶段中两维度的测试数据内容不同。数据集整体构成</a:t>
            </a:r>
            <a:r>
              <a:rPr lang="zh-CN" altLang="en-US" dirty="0" smtClean="0">
                <a:solidFill>
                  <a:schemeClr val="tx1">
                    <a:lumMod val="65000"/>
                    <a:lumOff val="35000"/>
                  </a:schemeClr>
                </a:solidFill>
              </a:rPr>
              <a:t>如下表所示。</a:t>
            </a:r>
            <a:endParaRPr lang="zh-CN" altLang="en-US" dirty="0">
              <a:solidFill>
                <a:schemeClr val="tx1">
                  <a:lumMod val="65000"/>
                  <a:lumOff val="35000"/>
                </a:schemeClr>
              </a:solidFill>
            </a:endParaRPr>
          </a:p>
        </p:txBody>
      </p:sp>
      <p:pic>
        <p:nvPicPr>
          <p:cNvPr id="6" name="图片 5"/>
          <p:cNvPicPr>
            <a:picLocks noChangeAspect="1"/>
          </p:cNvPicPr>
          <p:nvPr/>
        </p:nvPicPr>
        <p:blipFill>
          <a:blip r:embed="rId3"/>
          <a:stretch>
            <a:fillRect/>
          </a:stretch>
        </p:blipFill>
        <p:spPr>
          <a:xfrm>
            <a:off x="872109" y="3380422"/>
            <a:ext cx="10567035" cy="1592889"/>
          </a:xfrm>
          <a:prstGeom prst="rect">
            <a:avLst/>
          </a:prstGeom>
        </p:spPr>
      </p:pic>
      <p:sp>
        <p:nvSpPr>
          <p:cNvPr id="7" name="矩形 6">
            <a:extLst>
              <a:ext uri="{FF2B5EF4-FFF2-40B4-BE49-F238E27FC236}">
                <a16:creationId xmlns:a16="http://schemas.microsoft.com/office/drawing/2014/main" id="{2EBCBB7F-788A-4237-AFD4-BC2503291A6E}"/>
              </a:ext>
            </a:extLst>
          </p:cNvPr>
          <p:cNvSpPr/>
          <p:nvPr/>
        </p:nvSpPr>
        <p:spPr>
          <a:xfrm>
            <a:off x="774192" y="5318446"/>
            <a:ext cx="1079906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smtClean="0">
                <a:solidFill>
                  <a:schemeClr val="tx1">
                    <a:lumMod val="65000"/>
                    <a:lumOff val="35000"/>
                  </a:schemeClr>
                </a:solidFill>
              </a:rPr>
              <a:t>评价</a:t>
            </a:r>
            <a:r>
              <a:rPr lang="zh-CN" altLang="en-US" dirty="0">
                <a:solidFill>
                  <a:schemeClr val="tx1">
                    <a:lumMod val="65000"/>
                    <a:lumOff val="35000"/>
                  </a:schemeClr>
                </a:solidFill>
              </a:rPr>
              <a:t>时</a:t>
            </a:r>
            <a:r>
              <a:rPr lang="zh-CN" altLang="en-US" dirty="0" smtClean="0">
                <a:solidFill>
                  <a:schemeClr val="tx1">
                    <a:lumMod val="65000"/>
                    <a:lumOff val="35000"/>
                  </a:schemeClr>
                </a:solidFill>
              </a:rPr>
              <a:t>计算</a:t>
            </a:r>
            <a:r>
              <a:rPr lang="zh-CN" altLang="en-US" dirty="0">
                <a:solidFill>
                  <a:schemeClr val="tx1">
                    <a:lumMod val="65000"/>
                    <a:lumOff val="35000"/>
                  </a:schemeClr>
                </a:solidFill>
              </a:rPr>
              <a:t>预测结果的精确度、召回度、</a:t>
            </a:r>
            <a:r>
              <a:rPr lang="en-US" altLang="zh-CN" dirty="0">
                <a:solidFill>
                  <a:schemeClr val="tx1">
                    <a:lumMod val="65000"/>
                    <a:lumOff val="35000"/>
                  </a:schemeClr>
                </a:solidFill>
              </a:rPr>
              <a:t>F0.5</a:t>
            </a:r>
            <a:r>
              <a:rPr lang="zh-CN" altLang="en-US" dirty="0">
                <a:solidFill>
                  <a:schemeClr val="tx1">
                    <a:lumMod val="65000"/>
                    <a:lumOff val="35000"/>
                  </a:schemeClr>
                </a:solidFill>
              </a:rPr>
              <a:t>值。</a:t>
            </a:r>
            <a:endParaRPr lang="zh-CN" altLang="en-US" dirty="0">
              <a:solidFill>
                <a:schemeClr val="tx1">
                  <a:lumMod val="65000"/>
                  <a:lumOff val="35000"/>
                </a:schemeClr>
              </a:solidFill>
            </a:endParaRPr>
          </a:p>
        </p:txBody>
      </p:sp>
    </p:spTree>
    <p:extLst>
      <p:ext uri="{BB962C8B-B14F-4D97-AF65-F5344CB8AC3E}">
        <p14:creationId xmlns:p14="http://schemas.microsoft.com/office/powerpoint/2010/main" val="362989560"/>
      </p:ext>
    </p:extLst>
  </p:cSld>
  <p:clrMapOvr>
    <a:masterClrMapping/>
  </p:clrMapOvr>
  <p:transition spd="slow" advTm="0">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占位符 41">
            <a:extLst>
              <a:ext uri="{FF2B5EF4-FFF2-40B4-BE49-F238E27FC236}">
                <a16:creationId xmlns:a16="http://schemas.microsoft.com/office/drawing/2014/main" id="{8BD3F2D8-2630-4A89-A6E0-1A7940FC2491}"/>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a:stretch>
            <a:fillRect/>
          </a:stretch>
        </p:blipFill>
        <p:spPr/>
      </p:pic>
      <p:sp>
        <p:nvSpPr>
          <p:cNvPr id="28" name="任意多边形: 形状 27">
            <a:extLst>
              <a:ext uri="{FF2B5EF4-FFF2-40B4-BE49-F238E27FC236}">
                <a16:creationId xmlns:a16="http://schemas.microsoft.com/office/drawing/2014/main" id="{E0286742-C68E-42A2-9FBF-9024F9C4E4F1}"/>
              </a:ext>
            </a:extLst>
          </p:cNvPr>
          <p:cNvSpPr/>
          <p:nvPr/>
        </p:nvSpPr>
        <p:spPr>
          <a:xfrm>
            <a:off x="0" y="1"/>
            <a:ext cx="10244802" cy="6858001"/>
          </a:xfrm>
          <a:custGeom>
            <a:avLst/>
            <a:gdLst>
              <a:gd name="connsiteX0" fmla="*/ 0 w 10244802"/>
              <a:gd name="connsiteY0" fmla="*/ 0 h 6858001"/>
              <a:gd name="connsiteX1" fmla="*/ 3386801 w 10244802"/>
              <a:gd name="connsiteY1" fmla="*/ 0 h 6858001"/>
              <a:gd name="connsiteX2" fmla="*/ 10244802 w 10244802"/>
              <a:gd name="connsiteY2" fmla="*/ 6858001 h 6858001"/>
              <a:gd name="connsiteX3" fmla="*/ 0 w 1024480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0244802" h="6858001">
                <a:moveTo>
                  <a:pt x="0" y="0"/>
                </a:moveTo>
                <a:lnTo>
                  <a:pt x="3386801" y="0"/>
                </a:lnTo>
                <a:lnTo>
                  <a:pt x="10244802" y="6858001"/>
                </a:lnTo>
                <a:lnTo>
                  <a:pt x="0" y="6858001"/>
                </a:lnTo>
                <a:close/>
              </a:path>
            </a:pathLst>
          </a:custGeom>
          <a:solidFill>
            <a:schemeClr val="accent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a:extLst>
              <a:ext uri="{FF2B5EF4-FFF2-40B4-BE49-F238E27FC236}">
                <a16:creationId xmlns:a16="http://schemas.microsoft.com/office/drawing/2014/main" id="{C9E1FFE9-AFD3-4B2C-B9DA-34FF7F244A9A}"/>
              </a:ext>
            </a:extLst>
          </p:cNvPr>
          <p:cNvSpPr/>
          <p:nvPr/>
        </p:nvSpPr>
        <p:spPr>
          <a:xfrm>
            <a:off x="1" y="1"/>
            <a:ext cx="7160139" cy="6858001"/>
          </a:xfrm>
          <a:custGeom>
            <a:avLst/>
            <a:gdLst>
              <a:gd name="connsiteX0" fmla="*/ 7160138 w 7160139"/>
              <a:gd name="connsiteY0" fmla="*/ 0 h 6858001"/>
              <a:gd name="connsiteX1" fmla="*/ 7160139 w 7160139"/>
              <a:gd name="connsiteY1" fmla="*/ 0 h 6858001"/>
              <a:gd name="connsiteX2" fmla="*/ 5281945 w 7160139"/>
              <a:gd name="connsiteY2" fmla="*/ 1878195 h 6858001"/>
              <a:gd name="connsiteX3" fmla="*/ 0 w 7160139"/>
              <a:gd name="connsiteY3" fmla="*/ 0 h 6858001"/>
              <a:gd name="connsiteX4" fmla="*/ 3386802 w 7160139"/>
              <a:gd name="connsiteY4" fmla="*/ 0 h 6858001"/>
              <a:gd name="connsiteX5" fmla="*/ 5273470 w 7160139"/>
              <a:gd name="connsiteY5" fmla="*/ 1886669 h 6858001"/>
              <a:gd name="connsiteX6" fmla="*/ 302138 w 7160139"/>
              <a:gd name="connsiteY6" fmla="*/ 6858001 h 6858001"/>
              <a:gd name="connsiteX7" fmla="*/ 0 w 716013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0139" h="6858001">
                <a:moveTo>
                  <a:pt x="7160138" y="0"/>
                </a:moveTo>
                <a:lnTo>
                  <a:pt x="7160139" y="0"/>
                </a:lnTo>
                <a:lnTo>
                  <a:pt x="5281945" y="1878195"/>
                </a:lnTo>
                <a:close/>
                <a:moveTo>
                  <a:pt x="0" y="0"/>
                </a:moveTo>
                <a:lnTo>
                  <a:pt x="3386802" y="0"/>
                </a:lnTo>
                <a:lnTo>
                  <a:pt x="5273470" y="1886669"/>
                </a:lnTo>
                <a:lnTo>
                  <a:pt x="302138" y="6858001"/>
                </a:lnTo>
                <a:lnTo>
                  <a:pt x="0" y="6858001"/>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a:extLst>
              <a:ext uri="{FF2B5EF4-FFF2-40B4-BE49-F238E27FC236}">
                <a16:creationId xmlns:a16="http://schemas.microsoft.com/office/drawing/2014/main" id="{9FCF8386-0C8F-442B-9840-781F6BA64C39}"/>
              </a:ext>
            </a:extLst>
          </p:cNvPr>
          <p:cNvSpPr/>
          <p:nvPr/>
        </p:nvSpPr>
        <p:spPr>
          <a:xfrm>
            <a:off x="3386803" y="1"/>
            <a:ext cx="3773336" cy="1886669"/>
          </a:xfrm>
          <a:custGeom>
            <a:avLst/>
            <a:gdLst>
              <a:gd name="connsiteX0" fmla="*/ 0 w 3773336"/>
              <a:gd name="connsiteY0" fmla="*/ 0 h 1886669"/>
              <a:gd name="connsiteX1" fmla="*/ 3773336 w 3773336"/>
              <a:gd name="connsiteY1" fmla="*/ 0 h 1886669"/>
              <a:gd name="connsiteX2" fmla="*/ 1886668 w 3773336"/>
              <a:gd name="connsiteY2" fmla="*/ 1886669 h 1886669"/>
            </a:gdLst>
            <a:ahLst/>
            <a:cxnLst>
              <a:cxn ang="0">
                <a:pos x="connsiteX0" y="connsiteY0"/>
              </a:cxn>
              <a:cxn ang="0">
                <a:pos x="connsiteX1" y="connsiteY1"/>
              </a:cxn>
              <a:cxn ang="0">
                <a:pos x="connsiteX2" y="connsiteY2"/>
              </a:cxn>
            </a:cxnLst>
            <a:rect l="l" t="t" r="r" b="b"/>
            <a:pathLst>
              <a:path w="3773336" h="1886669">
                <a:moveTo>
                  <a:pt x="0" y="0"/>
                </a:moveTo>
                <a:lnTo>
                  <a:pt x="3773336" y="0"/>
                </a:lnTo>
                <a:lnTo>
                  <a:pt x="1886668" y="1886669"/>
                </a:lnTo>
                <a:close/>
              </a:path>
            </a:pathLst>
          </a:cu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a:extLst>
              <a:ext uri="{FF2B5EF4-FFF2-40B4-BE49-F238E27FC236}">
                <a16:creationId xmlns:a16="http://schemas.microsoft.com/office/drawing/2014/main" id="{DCFBAD05-E0B9-4421-B234-0E319C76D802}"/>
              </a:ext>
            </a:extLst>
          </p:cNvPr>
          <p:cNvPicPr>
            <a:picLocks noChangeAspect="1"/>
          </p:cNvPicPr>
          <p:nvPr/>
        </p:nvPicPr>
        <p:blipFill>
          <a:blip r:embed="rId4"/>
          <a:srcRect t="27686" r="5622"/>
          <a:stretch>
            <a:fillRect/>
          </a:stretch>
        </p:blipFill>
        <p:spPr>
          <a:xfrm>
            <a:off x="781505" y="-7831"/>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8" name="图片 47">
            <a:extLst>
              <a:ext uri="{FF2B5EF4-FFF2-40B4-BE49-F238E27FC236}">
                <a16:creationId xmlns:a16="http://schemas.microsoft.com/office/drawing/2014/main" id="{F3F63797-E9F0-46CA-B97D-2F4C54A7A7DE}"/>
              </a:ext>
            </a:extLst>
          </p:cNvPr>
          <p:cNvPicPr>
            <a:picLocks noChangeAspect="1"/>
          </p:cNvPicPr>
          <p:nvPr/>
        </p:nvPicPr>
        <p:blipFill>
          <a:blip r:embed="rId4"/>
          <a:srcRect l="43582"/>
          <a:stretch>
            <a:fillRect/>
          </a:stretch>
        </p:blipFill>
        <p:spPr>
          <a:xfrm flipH="1">
            <a:off x="5725882" y="-4577"/>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sp>
        <p:nvSpPr>
          <p:cNvPr id="43" name="文本框 42">
            <a:extLst>
              <a:ext uri="{FF2B5EF4-FFF2-40B4-BE49-F238E27FC236}">
                <a16:creationId xmlns:a16="http://schemas.microsoft.com/office/drawing/2014/main" id="{C02B4953-DD2E-447B-995F-FF114149BD40}"/>
              </a:ext>
            </a:extLst>
          </p:cNvPr>
          <p:cNvSpPr txBox="1"/>
          <p:nvPr/>
        </p:nvSpPr>
        <p:spPr>
          <a:xfrm>
            <a:off x="996502" y="1645370"/>
            <a:ext cx="2291468" cy="190783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5400" b="1" dirty="0">
                <a:solidFill>
                  <a:schemeClr val="bg1"/>
                </a:solidFill>
                <a:ea typeface="+mj-ea"/>
              </a:rPr>
              <a:t>PART 03</a:t>
            </a:r>
          </a:p>
        </p:txBody>
      </p:sp>
      <p:sp>
        <p:nvSpPr>
          <p:cNvPr id="44" name="文本框 43">
            <a:extLst>
              <a:ext uri="{FF2B5EF4-FFF2-40B4-BE49-F238E27FC236}">
                <a16:creationId xmlns:a16="http://schemas.microsoft.com/office/drawing/2014/main" id="{91DD2887-A1AE-4E54-A475-4834B14E037C}"/>
              </a:ext>
            </a:extLst>
          </p:cNvPr>
          <p:cNvSpPr txBox="1"/>
          <p:nvPr/>
        </p:nvSpPr>
        <p:spPr>
          <a:xfrm>
            <a:off x="3169060" y="4402947"/>
            <a:ext cx="4506661" cy="54553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2800" b="1" dirty="0" smtClean="0">
                <a:solidFill>
                  <a:schemeClr val="bg1"/>
                </a:solidFill>
                <a:ea typeface="+mj-ea"/>
              </a:rPr>
              <a:t>模型介绍</a:t>
            </a:r>
            <a:endParaRPr lang="en-US" altLang="zh-CN" sz="2800" b="1" dirty="0">
              <a:solidFill>
                <a:schemeClr val="bg1"/>
              </a:solidFill>
              <a:ea typeface="+mj-ea"/>
            </a:endParaRPr>
          </a:p>
        </p:txBody>
      </p:sp>
      <p:sp>
        <p:nvSpPr>
          <p:cNvPr id="3" name="灯片编号占位符 2"/>
          <p:cNvSpPr>
            <a:spLocks noGrp="1"/>
          </p:cNvSpPr>
          <p:nvPr>
            <p:ph type="sldNum" sz="quarter" idx="11"/>
          </p:nvPr>
        </p:nvSpPr>
        <p:spPr/>
        <p:txBody>
          <a:bodyPr/>
          <a:lstStyle/>
          <a:p>
            <a:fld id="{C5E5DF9E-B8B4-41B6-979F-54FEDD842CBF}" type="slidenum">
              <a:rPr lang="zh-CN" altLang="en-US" smtClean="0"/>
              <a:pPr/>
              <a:t>12</a:t>
            </a:fld>
            <a:endParaRPr lang="zh-CN" altLang="en-US" dirty="0"/>
          </a:p>
        </p:txBody>
      </p:sp>
    </p:spTree>
    <p:extLst>
      <p:ext uri="{BB962C8B-B14F-4D97-AF65-F5344CB8AC3E}">
        <p14:creationId xmlns:p14="http://schemas.microsoft.com/office/powerpoint/2010/main" val="33597163"/>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文本框 105">
            <a:extLst>
              <a:ext uri="{FF2B5EF4-FFF2-40B4-BE49-F238E27FC236}">
                <a16:creationId xmlns:a16="http://schemas.microsoft.com/office/drawing/2014/main" id="{F3A3200F-6D8E-4AA0-8B12-3809EDE552C3}"/>
              </a:ext>
            </a:extLst>
          </p:cNvPr>
          <p:cNvSpPr txBox="1"/>
          <p:nvPr/>
        </p:nvSpPr>
        <p:spPr>
          <a:xfrm>
            <a:off x="1990028" y="266857"/>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dirty="0" smtClean="0">
                <a:solidFill>
                  <a:srgbClr val="8B0012"/>
                </a:solidFill>
                <a:ea typeface="+mj-ea"/>
              </a:rPr>
              <a:t>模型介绍</a:t>
            </a:r>
            <a:endParaRPr lang="en-US" altLang="zh-CN" sz="2800" b="1" dirty="0">
              <a:solidFill>
                <a:srgbClr val="8B0012"/>
              </a:solidFill>
              <a:ea typeface="+mj-ea"/>
            </a:endParaRPr>
          </a:p>
        </p:txBody>
      </p:sp>
      <p:pic>
        <p:nvPicPr>
          <p:cNvPr id="3" name="图片 2"/>
          <p:cNvPicPr>
            <a:picLocks noChangeAspect="1"/>
          </p:cNvPicPr>
          <p:nvPr/>
        </p:nvPicPr>
        <p:blipFill>
          <a:blip r:embed="rId3"/>
          <a:stretch>
            <a:fillRect/>
          </a:stretch>
        </p:blipFill>
        <p:spPr>
          <a:xfrm>
            <a:off x="872109" y="3471862"/>
            <a:ext cx="10567035" cy="1592889"/>
          </a:xfrm>
          <a:prstGeom prst="rect">
            <a:avLst/>
          </a:prstGeom>
        </p:spPr>
      </p:pic>
      <p:sp>
        <p:nvSpPr>
          <p:cNvPr id="9" name="矩形 8">
            <a:extLst>
              <a:ext uri="{FF2B5EF4-FFF2-40B4-BE49-F238E27FC236}">
                <a16:creationId xmlns:a16="http://schemas.microsoft.com/office/drawing/2014/main" id="{2EBCBB7F-788A-4237-AFD4-BC2503291A6E}"/>
              </a:ext>
            </a:extLst>
          </p:cNvPr>
          <p:cNvSpPr/>
          <p:nvPr/>
        </p:nvSpPr>
        <p:spPr>
          <a:xfrm>
            <a:off x="841248" y="1773622"/>
            <a:ext cx="10799064" cy="142192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tx1">
                    <a:lumMod val="65000"/>
                    <a:lumOff val="35000"/>
                  </a:schemeClr>
                </a:solidFill>
              </a:rPr>
              <a:t>比赛中，本队伍采用两阶段训练策略</a:t>
            </a:r>
            <a:r>
              <a:rPr lang="zh-CN" altLang="en-US" dirty="0" smtClean="0">
                <a:solidFill>
                  <a:schemeClr val="tx1">
                    <a:lumMod val="65000"/>
                    <a:lumOff val="35000"/>
                  </a:schemeClr>
                </a:solidFill>
              </a:rPr>
              <a:t>，</a:t>
            </a:r>
            <a:endParaRPr lang="en-US" altLang="zh-CN" dirty="0" smtClean="0">
              <a:solidFill>
                <a:schemeClr val="tx1">
                  <a:lumMod val="65000"/>
                  <a:lumOff val="35000"/>
                </a:schemeClr>
              </a:solidFill>
            </a:endParaRPr>
          </a:p>
          <a:p>
            <a:pPr marL="285750" indent="-285750" algn="just">
              <a:lnSpc>
                <a:spcPct val="120000"/>
              </a:lnSpc>
              <a:buFont typeface="Arial" panose="020B0604020202020204" pitchFamily="34" charset="0"/>
              <a:buChar char="•"/>
            </a:pPr>
            <a:r>
              <a:rPr lang="zh-CN" altLang="en-US" dirty="0" smtClean="0">
                <a:solidFill>
                  <a:schemeClr val="tx1">
                    <a:lumMod val="65000"/>
                    <a:lumOff val="35000"/>
                  </a:schemeClr>
                </a:solidFill>
              </a:rPr>
              <a:t>第一</a:t>
            </a:r>
            <a:r>
              <a:rPr lang="zh-CN" altLang="en-US" dirty="0">
                <a:solidFill>
                  <a:schemeClr val="tx1">
                    <a:lumMod val="65000"/>
                    <a:lumOff val="35000"/>
                  </a:schemeClr>
                </a:solidFill>
              </a:rPr>
              <a:t>阶段使用加噪后的训练集训练模型</a:t>
            </a:r>
            <a:r>
              <a:rPr lang="zh-CN" altLang="en-US" dirty="0" smtClean="0">
                <a:solidFill>
                  <a:schemeClr val="tx1">
                    <a:lumMod val="65000"/>
                    <a:lumOff val="35000"/>
                  </a:schemeClr>
                </a:solidFill>
              </a:rPr>
              <a:t>，</a:t>
            </a:r>
            <a:endParaRPr lang="en-US" altLang="zh-CN" dirty="0" smtClean="0">
              <a:solidFill>
                <a:schemeClr val="tx1">
                  <a:lumMod val="65000"/>
                  <a:lumOff val="35000"/>
                </a:schemeClr>
              </a:solidFill>
            </a:endParaRPr>
          </a:p>
          <a:p>
            <a:pPr marL="285750" indent="-285750" algn="just">
              <a:lnSpc>
                <a:spcPct val="120000"/>
              </a:lnSpc>
              <a:buFont typeface="Arial" panose="020B0604020202020204" pitchFamily="34" charset="0"/>
              <a:buChar char="•"/>
            </a:pPr>
            <a:r>
              <a:rPr lang="zh-CN" altLang="en-US" dirty="0" smtClean="0">
                <a:solidFill>
                  <a:schemeClr val="tx1">
                    <a:lumMod val="65000"/>
                    <a:lumOff val="35000"/>
                  </a:schemeClr>
                </a:solidFill>
              </a:rPr>
              <a:t>第二</a:t>
            </a:r>
            <a:r>
              <a:rPr lang="zh-CN" altLang="en-US" dirty="0">
                <a:solidFill>
                  <a:schemeClr val="tx1">
                    <a:lumMod val="65000"/>
                    <a:lumOff val="35000"/>
                  </a:schemeClr>
                </a:solidFill>
              </a:rPr>
              <a:t>阶段使用与测试集分布更相似的验证集继续训练</a:t>
            </a:r>
            <a:r>
              <a:rPr lang="zh-CN" altLang="en-US" dirty="0" smtClean="0">
                <a:solidFill>
                  <a:schemeClr val="tx1">
                    <a:lumMod val="65000"/>
                    <a:lumOff val="35000"/>
                  </a:schemeClr>
                </a:solidFill>
              </a:rPr>
              <a:t>，</a:t>
            </a:r>
            <a:endParaRPr lang="en-US" altLang="zh-CN" dirty="0" smtClean="0">
              <a:solidFill>
                <a:schemeClr val="tx1">
                  <a:lumMod val="65000"/>
                  <a:lumOff val="35000"/>
                </a:schemeClr>
              </a:solidFill>
            </a:endParaRPr>
          </a:p>
          <a:p>
            <a:pPr algn="just">
              <a:lnSpc>
                <a:spcPct val="120000"/>
              </a:lnSpc>
            </a:pPr>
            <a:r>
              <a:rPr lang="zh-CN" altLang="en-US" dirty="0" smtClean="0">
                <a:solidFill>
                  <a:schemeClr val="tx1">
                    <a:lumMod val="65000"/>
                    <a:lumOff val="35000"/>
                  </a:schemeClr>
                </a:solidFill>
              </a:rPr>
              <a:t>最终</a:t>
            </a:r>
            <a:r>
              <a:rPr lang="zh-CN" altLang="en-US" dirty="0">
                <a:solidFill>
                  <a:schemeClr val="tx1">
                    <a:lumMod val="65000"/>
                    <a:lumOff val="35000"/>
                  </a:schemeClr>
                </a:solidFill>
              </a:rPr>
              <a:t>结合模型输出结果的特征完成后处理。</a:t>
            </a:r>
            <a:endParaRPr lang="zh-CN" altLang="en-US" dirty="0">
              <a:solidFill>
                <a:schemeClr val="tx1">
                  <a:lumMod val="65000"/>
                  <a:lumOff val="35000"/>
                </a:schemeClr>
              </a:solidFill>
            </a:endParaRPr>
          </a:p>
        </p:txBody>
      </p:sp>
    </p:spTree>
    <p:extLst>
      <p:ext uri="{BB962C8B-B14F-4D97-AF65-F5344CB8AC3E}">
        <p14:creationId xmlns:p14="http://schemas.microsoft.com/office/powerpoint/2010/main" val="975981903"/>
      </p:ext>
    </p:extLst>
  </p:cSld>
  <p:clrMapOvr>
    <a:masterClrMapping/>
  </p:clrMapOvr>
  <p:transition spd="slow" advTm="0">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文本框 105">
            <a:extLst>
              <a:ext uri="{FF2B5EF4-FFF2-40B4-BE49-F238E27FC236}">
                <a16:creationId xmlns:a16="http://schemas.microsoft.com/office/drawing/2014/main" id="{F3A3200F-6D8E-4AA0-8B12-3809EDE552C3}"/>
              </a:ext>
            </a:extLst>
          </p:cNvPr>
          <p:cNvSpPr txBox="1"/>
          <p:nvPr/>
        </p:nvSpPr>
        <p:spPr>
          <a:xfrm>
            <a:off x="1990028" y="266857"/>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dirty="0" smtClean="0">
                <a:solidFill>
                  <a:srgbClr val="8B0012"/>
                </a:solidFill>
                <a:ea typeface="+mj-ea"/>
              </a:rPr>
              <a:t>数据预处理</a:t>
            </a:r>
            <a:endParaRPr lang="en-US" altLang="zh-CN" sz="2800" b="1" dirty="0">
              <a:solidFill>
                <a:srgbClr val="8B0012"/>
              </a:solidFill>
              <a:ea typeface="+mj-ea"/>
            </a:endParaRPr>
          </a:p>
        </p:txBody>
      </p:sp>
      <p:sp>
        <p:nvSpPr>
          <p:cNvPr id="6" name="矩形 5">
            <a:extLst>
              <a:ext uri="{FF2B5EF4-FFF2-40B4-BE49-F238E27FC236}">
                <a16:creationId xmlns:a16="http://schemas.microsoft.com/office/drawing/2014/main" id="{2EBCBB7F-788A-4237-AFD4-BC2503291A6E}"/>
              </a:ext>
            </a:extLst>
          </p:cNvPr>
          <p:cNvSpPr/>
          <p:nvPr/>
        </p:nvSpPr>
        <p:spPr>
          <a:xfrm>
            <a:off x="301752" y="1508446"/>
            <a:ext cx="4864608" cy="4487382"/>
          </a:xfrm>
          <a:prstGeom prst="rect">
            <a:avLst/>
          </a:prstGeom>
        </p:spPr>
        <p:txBody>
          <a:bodyPr wrap="square">
            <a:spAutoFit/>
            <a:scene3d>
              <a:camera prst="orthographicFront"/>
              <a:lightRig rig="threePt" dir="t"/>
            </a:scene3d>
            <a:sp3d contourW="12700"/>
          </a:bodyPr>
          <a:lstStyle/>
          <a:p>
            <a:pPr marL="285750" indent="-285750" algn="just">
              <a:lnSpc>
                <a:spcPct val="120000"/>
              </a:lnSpc>
              <a:buFont typeface="Arial" panose="020B0604020202020204" pitchFamily="34" charset="0"/>
              <a:buChar char="•"/>
            </a:pPr>
            <a:r>
              <a:rPr lang="zh-CN" altLang="en-US" sz="1400" dirty="0">
                <a:solidFill>
                  <a:schemeClr val="tx1">
                    <a:lumMod val="65000"/>
                    <a:lumOff val="35000"/>
                  </a:schemeClr>
                </a:solidFill>
              </a:rPr>
              <a:t>基于</a:t>
            </a:r>
            <a:r>
              <a:rPr lang="en-US" altLang="zh-CN" sz="1400" dirty="0">
                <a:solidFill>
                  <a:schemeClr val="tx1">
                    <a:lumMod val="65000"/>
                    <a:lumOff val="35000"/>
                  </a:schemeClr>
                </a:solidFill>
              </a:rPr>
              <a:t>BART-large</a:t>
            </a:r>
            <a:r>
              <a:rPr lang="zh-CN" altLang="en-US" sz="1400" dirty="0">
                <a:solidFill>
                  <a:schemeClr val="tx1">
                    <a:lumMod val="65000"/>
                    <a:lumOff val="35000"/>
                  </a:schemeClr>
                </a:solidFill>
              </a:rPr>
              <a:t>自带的词典文件，本队伍筛选出在</a:t>
            </a:r>
            <a:r>
              <a:rPr lang="en-US" altLang="zh-CN" sz="1400" dirty="0">
                <a:solidFill>
                  <a:schemeClr val="tx1">
                    <a:lumMod val="65000"/>
                    <a:lumOff val="35000"/>
                  </a:schemeClr>
                </a:solidFill>
              </a:rPr>
              <a:t>71</a:t>
            </a:r>
            <a:r>
              <a:rPr lang="zh-CN" altLang="en-US" sz="1400" dirty="0">
                <a:solidFill>
                  <a:schemeClr val="tx1">
                    <a:lumMod val="65000"/>
                    <a:lumOff val="35000"/>
                  </a:schemeClr>
                </a:solidFill>
              </a:rPr>
              <a:t>万条原句中未出现的单字，构成</a:t>
            </a:r>
            <a:r>
              <a:rPr lang="zh-CN" altLang="en-US" sz="1400" dirty="0" smtClean="0">
                <a:solidFill>
                  <a:schemeClr val="tx1">
                    <a:lumMod val="65000"/>
                    <a:lumOff val="35000"/>
                  </a:schemeClr>
                </a:solidFill>
              </a:rPr>
              <a:t>词汇表</a:t>
            </a:r>
            <a:r>
              <a:rPr lang="en-US" altLang="zh-CN" sz="1400" i="1" dirty="0" smtClean="0">
                <a:solidFill>
                  <a:schemeClr val="tx1">
                    <a:lumMod val="65000"/>
                    <a:lumOff val="35000"/>
                  </a:schemeClr>
                </a:solidFill>
              </a:rPr>
              <a:t>V</a:t>
            </a:r>
            <a:r>
              <a:rPr lang="zh-CN" altLang="en-US" sz="1400" dirty="0" smtClean="0">
                <a:solidFill>
                  <a:schemeClr val="tx1">
                    <a:lumMod val="65000"/>
                    <a:lumOff val="35000"/>
                  </a:schemeClr>
                </a:solidFill>
              </a:rPr>
              <a:t>。</a:t>
            </a:r>
            <a:endParaRPr lang="en-US" altLang="zh-CN" sz="1400" dirty="0" smtClean="0">
              <a:solidFill>
                <a:schemeClr val="tx1">
                  <a:lumMod val="65000"/>
                  <a:lumOff val="35000"/>
                </a:schemeClr>
              </a:solidFill>
            </a:endParaRPr>
          </a:p>
          <a:p>
            <a:pPr marL="285750" indent="-285750" algn="just">
              <a:lnSpc>
                <a:spcPct val="120000"/>
              </a:lnSpc>
              <a:buFont typeface="Arial" panose="020B0604020202020204" pitchFamily="34" charset="0"/>
              <a:buChar char="•"/>
            </a:pPr>
            <a:r>
              <a:rPr lang="zh-CN" altLang="en-US" sz="1400" dirty="0" smtClean="0">
                <a:solidFill>
                  <a:schemeClr val="tx1">
                    <a:lumMod val="65000"/>
                    <a:lumOff val="35000"/>
                  </a:schemeClr>
                </a:solidFill>
              </a:rPr>
              <a:t>对于</a:t>
            </a:r>
            <a:r>
              <a:rPr lang="zh-CN" altLang="en-US" sz="1400" dirty="0">
                <a:solidFill>
                  <a:schemeClr val="tx1">
                    <a:lumMod val="65000"/>
                    <a:lumOff val="35000"/>
                  </a:schemeClr>
                </a:solidFill>
              </a:rPr>
              <a:t>给定的待纠错原</a:t>
            </a:r>
            <a:r>
              <a:rPr lang="zh-CN" altLang="en-US" sz="1400" dirty="0" smtClean="0">
                <a:solidFill>
                  <a:schemeClr val="tx1">
                    <a:lumMod val="65000"/>
                    <a:lumOff val="35000"/>
                  </a:schemeClr>
                </a:solidFill>
              </a:rPr>
              <a:t>句</a:t>
            </a:r>
            <a:r>
              <a:rPr lang="en-US" altLang="zh-CN" sz="1400" i="1" dirty="0" smtClean="0">
                <a:solidFill>
                  <a:schemeClr val="tx1">
                    <a:lumMod val="65000"/>
                    <a:lumOff val="35000"/>
                  </a:schemeClr>
                </a:solidFill>
              </a:rPr>
              <a:t>E</a:t>
            </a:r>
            <a:r>
              <a:rPr lang="zh-CN" altLang="en-US" sz="1400" dirty="0" smtClean="0">
                <a:solidFill>
                  <a:schemeClr val="tx1">
                    <a:lumMod val="65000"/>
                    <a:lumOff val="35000"/>
                  </a:schemeClr>
                </a:solidFill>
              </a:rPr>
              <a:t>，使用</a:t>
            </a:r>
            <a:r>
              <a:rPr lang="en-US" altLang="zh-CN" sz="1400" i="1" dirty="0" smtClean="0">
                <a:solidFill>
                  <a:schemeClr val="tx1">
                    <a:lumMod val="65000"/>
                    <a:lumOff val="35000"/>
                  </a:schemeClr>
                </a:solidFill>
              </a:rPr>
              <a:t>v</a:t>
            </a:r>
            <a:r>
              <a:rPr lang="en-US" altLang="zh-CN" sz="1400" i="1" baseline="-25000" dirty="0" smtClean="0">
                <a:solidFill>
                  <a:schemeClr val="tx1">
                    <a:lumMod val="65000"/>
                    <a:lumOff val="35000"/>
                  </a:schemeClr>
                </a:solidFill>
              </a:rPr>
              <a:t>i</a:t>
            </a:r>
            <a:r>
              <a:rPr lang="zh-CN" altLang="en-US" sz="1400" dirty="0" smtClean="0">
                <a:solidFill>
                  <a:schemeClr val="tx1">
                    <a:lumMod val="65000"/>
                    <a:lumOff val="35000"/>
                  </a:schemeClr>
                </a:solidFill>
              </a:rPr>
              <a:t>替换</a:t>
            </a:r>
            <a:r>
              <a:rPr lang="en-US" altLang="zh-CN" sz="1400" dirty="0" err="1" smtClean="0">
                <a:solidFill>
                  <a:schemeClr val="tx1">
                    <a:lumMod val="65000"/>
                    <a:lumOff val="35000"/>
                  </a:schemeClr>
                </a:solidFill>
              </a:rPr>
              <a:t>e</a:t>
            </a:r>
            <a:r>
              <a:rPr lang="en-US" altLang="zh-CN" sz="1400" baseline="-25000" dirty="0" err="1" smtClean="0">
                <a:solidFill>
                  <a:schemeClr val="tx1">
                    <a:lumMod val="65000"/>
                    <a:lumOff val="35000"/>
                  </a:schemeClr>
                </a:solidFill>
              </a:rPr>
              <a:t>j</a:t>
            </a:r>
            <a:r>
              <a:rPr lang="zh-CN" altLang="en-US" sz="1400" dirty="0" smtClean="0">
                <a:solidFill>
                  <a:schemeClr val="tx1">
                    <a:lumMod val="65000"/>
                    <a:lumOff val="35000"/>
                  </a:schemeClr>
                </a:solidFill>
              </a:rPr>
              <a:t>，其中</a:t>
            </a:r>
            <a:r>
              <a:rPr lang="en-US" altLang="zh-CN" sz="1400" i="1" dirty="0">
                <a:solidFill>
                  <a:schemeClr val="tx1">
                    <a:lumMod val="65000"/>
                    <a:lumOff val="35000"/>
                  </a:schemeClr>
                </a:solidFill>
              </a:rPr>
              <a:t>v</a:t>
            </a:r>
            <a:r>
              <a:rPr lang="en-US" altLang="zh-CN" sz="1400" i="1" baseline="-25000" dirty="0">
                <a:solidFill>
                  <a:schemeClr val="tx1">
                    <a:lumMod val="65000"/>
                    <a:lumOff val="35000"/>
                  </a:schemeClr>
                </a:solidFill>
              </a:rPr>
              <a:t>i</a:t>
            </a:r>
            <a:r>
              <a:rPr lang="zh-CN" altLang="en-US" sz="1400" dirty="0" smtClean="0">
                <a:solidFill>
                  <a:schemeClr val="tx1">
                    <a:lumMod val="65000"/>
                    <a:lumOff val="35000"/>
                  </a:schemeClr>
                </a:solidFill>
              </a:rPr>
              <a:t>和</a:t>
            </a:r>
            <a:r>
              <a:rPr lang="en-US" altLang="zh-CN" sz="1400" dirty="0" err="1">
                <a:solidFill>
                  <a:schemeClr val="tx1">
                    <a:lumMod val="65000"/>
                    <a:lumOff val="35000"/>
                  </a:schemeClr>
                </a:solidFill>
              </a:rPr>
              <a:t>e</a:t>
            </a:r>
            <a:r>
              <a:rPr lang="en-US" altLang="zh-CN" sz="1400" baseline="-25000" dirty="0" err="1">
                <a:solidFill>
                  <a:schemeClr val="tx1">
                    <a:lumMod val="65000"/>
                    <a:lumOff val="35000"/>
                  </a:schemeClr>
                </a:solidFill>
              </a:rPr>
              <a:t>j</a:t>
            </a:r>
            <a:r>
              <a:rPr lang="zh-CN" altLang="en-US" sz="1400" dirty="0" smtClean="0">
                <a:solidFill>
                  <a:schemeClr val="tx1">
                    <a:lumMod val="65000"/>
                    <a:lumOff val="35000"/>
                  </a:schemeClr>
                </a:solidFill>
              </a:rPr>
              <a:t>均</a:t>
            </a:r>
            <a:r>
              <a:rPr lang="zh-CN" altLang="en-US" sz="1400" dirty="0">
                <a:solidFill>
                  <a:schemeClr val="tx1">
                    <a:lumMod val="65000"/>
                    <a:lumOff val="35000"/>
                  </a:schemeClr>
                </a:solidFill>
              </a:rPr>
              <a:t>由随机抽取得出</a:t>
            </a:r>
            <a:r>
              <a:rPr lang="zh-CN" altLang="en-US" sz="1400" dirty="0" smtClean="0">
                <a:solidFill>
                  <a:schemeClr val="tx1">
                    <a:lumMod val="65000"/>
                    <a:lumOff val="35000"/>
                  </a:schemeClr>
                </a:solidFill>
              </a:rPr>
              <a:t>。</a:t>
            </a:r>
            <a:endParaRPr lang="en-US" altLang="zh-CN" sz="1400" dirty="0" smtClean="0">
              <a:solidFill>
                <a:schemeClr val="tx1">
                  <a:lumMod val="65000"/>
                  <a:lumOff val="35000"/>
                </a:schemeClr>
              </a:solidFill>
            </a:endParaRPr>
          </a:p>
          <a:p>
            <a:pPr marL="285750" indent="-285750" algn="just">
              <a:lnSpc>
                <a:spcPct val="120000"/>
              </a:lnSpc>
              <a:buFont typeface="Arial" panose="020B0604020202020204" pitchFamily="34" charset="0"/>
              <a:buChar char="•"/>
            </a:pPr>
            <a:r>
              <a:rPr lang="zh-CN" altLang="en-US" sz="1400" dirty="0" smtClean="0">
                <a:solidFill>
                  <a:schemeClr val="tx1">
                    <a:lumMod val="65000"/>
                    <a:lumOff val="35000"/>
                  </a:schemeClr>
                </a:solidFill>
              </a:rPr>
              <a:t>动态</a:t>
            </a:r>
            <a:r>
              <a:rPr lang="zh-CN" altLang="en-US" sz="1400" dirty="0">
                <a:solidFill>
                  <a:schemeClr val="tx1">
                    <a:lumMod val="65000"/>
                    <a:lumOff val="35000"/>
                  </a:schemeClr>
                </a:solidFill>
              </a:rPr>
              <a:t>加噪过程如表</a:t>
            </a:r>
            <a:r>
              <a:rPr lang="en-US" altLang="zh-CN" sz="1400" dirty="0">
                <a:solidFill>
                  <a:schemeClr val="tx1">
                    <a:lumMod val="65000"/>
                    <a:lumOff val="35000"/>
                  </a:schemeClr>
                </a:solidFill>
              </a:rPr>
              <a:t>4</a:t>
            </a:r>
            <a:r>
              <a:rPr lang="zh-CN" altLang="en-US" sz="1400" dirty="0">
                <a:solidFill>
                  <a:schemeClr val="tx1">
                    <a:lumMod val="65000"/>
                    <a:lumOff val="35000"/>
                  </a:schemeClr>
                </a:solidFill>
              </a:rPr>
              <a:t>所示，在模型的</a:t>
            </a:r>
            <a:r>
              <a:rPr lang="zh-CN" altLang="en-US" sz="1400" dirty="0" smtClean="0">
                <a:solidFill>
                  <a:schemeClr val="tx1">
                    <a:lumMod val="65000"/>
                    <a:lumOff val="35000"/>
                  </a:schemeClr>
                </a:solidFill>
              </a:rPr>
              <a:t>第</a:t>
            </a:r>
            <a:r>
              <a:rPr lang="en-US" altLang="zh-CN" sz="1400" i="1" dirty="0" smtClean="0">
                <a:solidFill>
                  <a:schemeClr val="tx1">
                    <a:lumMod val="65000"/>
                    <a:lumOff val="35000"/>
                  </a:schemeClr>
                </a:solidFill>
              </a:rPr>
              <a:t>t</a:t>
            </a:r>
            <a:r>
              <a:rPr lang="zh-CN" altLang="en-US" sz="1400" dirty="0" smtClean="0">
                <a:solidFill>
                  <a:schemeClr val="tx1">
                    <a:lumMod val="65000"/>
                    <a:lumOff val="35000"/>
                  </a:schemeClr>
                </a:solidFill>
              </a:rPr>
              <a:t>次</a:t>
            </a:r>
            <a:r>
              <a:rPr lang="zh-CN" altLang="en-US" sz="1400" dirty="0">
                <a:solidFill>
                  <a:schemeClr val="tx1">
                    <a:lumMod val="65000"/>
                    <a:lumOff val="35000"/>
                  </a:schemeClr>
                </a:solidFill>
              </a:rPr>
              <a:t>迭代中，从训练数据</a:t>
            </a:r>
            <a:r>
              <a:rPr lang="zh-CN" altLang="en-US" sz="1400" dirty="0" smtClean="0">
                <a:solidFill>
                  <a:schemeClr val="tx1">
                    <a:lumMod val="65000"/>
                    <a:lumOff val="35000"/>
                  </a:schemeClr>
                </a:solidFill>
              </a:rPr>
              <a:t>集</a:t>
            </a:r>
            <a:r>
              <a:rPr lang="en-US" altLang="zh-CN" sz="1400" i="1" dirty="0" smtClean="0">
                <a:solidFill>
                  <a:schemeClr val="tx1">
                    <a:lumMod val="65000"/>
                    <a:lumOff val="35000"/>
                  </a:schemeClr>
                </a:solidFill>
              </a:rPr>
              <a:t>W</a:t>
            </a:r>
            <a:r>
              <a:rPr lang="zh-CN" altLang="en-US" sz="1400" dirty="0" smtClean="0">
                <a:solidFill>
                  <a:schemeClr val="tx1">
                    <a:lumMod val="65000"/>
                    <a:lumOff val="35000"/>
                  </a:schemeClr>
                </a:solidFill>
              </a:rPr>
              <a:t>中</a:t>
            </a:r>
            <a:r>
              <a:rPr lang="zh-CN" altLang="en-US" sz="1400" dirty="0">
                <a:solidFill>
                  <a:schemeClr val="tx1">
                    <a:lumMod val="65000"/>
                    <a:lumOff val="35000"/>
                  </a:schemeClr>
                </a:solidFill>
              </a:rPr>
              <a:t>随机选取数据量</a:t>
            </a:r>
            <a:r>
              <a:rPr lang="zh-CN" altLang="en-US" sz="1400" dirty="0" smtClean="0">
                <a:solidFill>
                  <a:schemeClr val="tx1">
                    <a:lumMod val="65000"/>
                    <a:lumOff val="35000"/>
                  </a:schemeClr>
                </a:solidFill>
              </a:rPr>
              <a:t>为</a:t>
            </a:r>
            <a:r>
              <a:rPr lang="en-US" altLang="zh-CN" sz="1400" i="1" dirty="0" smtClean="0">
                <a:solidFill>
                  <a:schemeClr val="tx1">
                    <a:lumMod val="65000"/>
                    <a:lumOff val="35000"/>
                  </a:schemeClr>
                </a:solidFill>
              </a:rPr>
              <a:t>β</a:t>
            </a:r>
            <a:r>
              <a:rPr lang="en-US" altLang="zh-CN" sz="1400" dirty="0" smtClean="0">
                <a:solidFill>
                  <a:schemeClr val="tx1">
                    <a:lumMod val="65000"/>
                    <a:lumOff val="35000"/>
                  </a:schemeClr>
                </a:solidFill>
              </a:rPr>
              <a:t>|</a:t>
            </a:r>
            <a:r>
              <a:rPr lang="en-US" altLang="zh-CN" sz="1400" i="1" dirty="0" smtClean="0">
                <a:solidFill>
                  <a:schemeClr val="tx1">
                    <a:lumMod val="65000"/>
                    <a:lumOff val="35000"/>
                  </a:schemeClr>
                </a:solidFill>
              </a:rPr>
              <a:t>W</a:t>
            </a:r>
            <a:r>
              <a:rPr lang="en-US" altLang="zh-CN" sz="1400" dirty="0" smtClean="0">
                <a:solidFill>
                  <a:schemeClr val="tx1">
                    <a:lumMod val="65000"/>
                    <a:lumOff val="35000"/>
                  </a:schemeClr>
                </a:solidFill>
              </a:rPr>
              <a:t>|</a:t>
            </a:r>
            <a:r>
              <a:rPr lang="zh-CN" altLang="en-US" sz="1400" dirty="0" smtClean="0">
                <a:solidFill>
                  <a:schemeClr val="tx1">
                    <a:lumMod val="65000"/>
                    <a:lumOff val="35000"/>
                  </a:schemeClr>
                </a:solidFill>
              </a:rPr>
              <a:t>的子集合</a:t>
            </a:r>
            <a:r>
              <a:rPr lang="en-US" altLang="zh-CN" sz="1400" i="1" dirty="0" smtClean="0">
                <a:solidFill>
                  <a:schemeClr val="tx1">
                    <a:lumMod val="65000"/>
                    <a:lumOff val="35000"/>
                  </a:schemeClr>
                </a:solidFill>
              </a:rPr>
              <a:t>W</a:t>
            </a:r>
            <a:r>
              <a:rPr lang="en-US" altLang="zh-CN" sz="1400" i="1" baseline="30000" dirty="0" smtClean="0">
                <a:solidFill>
                  <a:schemeClr val="tx1">
                    <a:lumMod val="65000"/>
                    <a:lumOff val="35000"/>
                  </a:schemeClr>
                </a:solidFill>
              </a:rPr>
              <a:t>(t)</a:t>
            </a:r>
            <a:r>
              <a:rPr lang="zh-CN" altLang="en-US" sz="1400" dirty="0" smtClean="0">
                <a:solidFill>
                  <a:schemeClr val="tx1">
                    <a:lumMod val="65000"/>
                    <a:lumOff val="35000"/>
                  </a:schemeClr>
                </a:solidFill>
              </a:rPr>
              <a:t>，其中</a:t>
            </a:r>
            <a:r>
              <a:rPr lang="en-US" altLang="zh-CN" sz="1400" i="1" dirty="0">
                <a:solidFill>
                  <a:schemeClr val="tx1">
                    <a:lumMod val="65000"/>
                    <a:lumOff val="35000"/>
                  </a:schemeClr>
                </a:solidFill>
              </a:rPr>
              <a:t>β</a:t>
            </a:r>
            <a:r>
              <a:rPr lang="zh-CN" altLang="en-US" sz="1400" dirty="0" smtClean="0">
                <a:solidFill>
                  <a:schemeClr val="tx1">
                    <a:lumMod val="65000"/>
                    <a:lumOff val="35000"/>
                  </a:schemeClr>
                </a:solidFill>
              </a:rPr>
              <a:t>表示</a:t>
            </a:r>
            <a:r>
              <a:rPr lang="zh-CN" altLang="en-US" sz="1400" dirty="0">
                <a:solidFill>
                  <a:schemeClr val="tx1">
                    <a:lumMod val="65000"/>
                    <a:lumOff val="35000"/>
                  </a:schemeClr>
                </a:solidFill>
              </a:rPr>
              <a:t>从训练集中被选取句子的比例</a:t>
            </a:r>
            <a:r>
              <a:rPr lang="zh-CN" altLang="en-US" sz="1400" dirty="0" smtClean="0">
                <a:solidFill>
                  <a:schemeClr val="tx1">
                    <a:lumMod val="65000"/>
                    <a:lumOff val="35000"/>
                  </a:schemeClr>
                </a:solidFill>
              </a:rPr>
              <a:t>，</a:t>
            </a:r>
            <a:r>
              <a:rPr lang="en-US" altLang="zh-CN" sz="1400" dirty="0">
                <a:solidFill>
                  <a:schemeClr val="tx1">
                    <a:lumMod val="65000"/>
                    <a:lumOff val="35000"/>
                  </a:schemeClr>
                </a:solidFill>
              </a:rPr>
              <a:t>|</a:t>
            </a:r>
            <a:r>
              <a:rPr lang="en-US" altLang="zh-CN" sz="1400" i="1" dirty="0">
                <a:solidFill>
                  <a:schemeClr val="tx1">
                    <a:lumMod val="65000"/>
                    <a:lumOff val="35000"/>
                  </a:schemeClr>
                </a:solidFill>
              </a:rPr>
              <a:t>W</a:t>
            </a:r>
            <a:r>
              <a:rPr lang="en-US" altLang="zh-CN" sz="1400" dirty="0">
                <a:solidFill>
                  <a:schemeClr val="tx1">
                    <a:lumMod val="65000"/>
                    <a:lumOff val="35000"/>
                  </a:schemeClr>
                </a:solidFill>
              </a:rPr>
              <a:t>|</a:t>
            </a:r>
            <a:r>
              <a:rPr lang="zh-CN" altLang="en-US" sz="1400" dirty="0" smtClean="0">
                <a:solidFill>
                  <a:schemeClr val="tx1">
                    <a:lumMod val="65000"/>
                    <a:lumOff val="35000"/>
                  </a:schemeClr>
                </a:solidFill>
              </a:rPr>
              <a:t>表示</a:t>
            </a:r>
            <a:r>
              <a:rPr lang="zh-CN" altLang="en-US" sz="1400" dirty="0">
                <a:solidFill>
                  <a:schemeClr val="tx1">
                    <a:lumMod val="65000"/>
                    <a:lumOff val="35000"/>
                  </a:schemeClr>
                </a:solidFill>
              </a:rPr>
              <a:t>训练集的大小</a:t>
            </a:r>
            <a:r>
              <a:rPr lang="zh-CN" altLang="en-US" sz="1400" dirty="0" smtClean="0">
                <a:solidFill>
                  <a:schemeClr val="tx1">
                    <a:lumMod val="65000"/>
                    <a:lumOff val="35000"/>
                  </a:schemeClr>
                </a:solidFill>
              </a:rPr>
              <a:t>。</a:t>
            </a:r>
            <a:endParaRPr lang="en-US" altLang="zh-CN" sz="1400" dirty="0" smtClean="0">
              <a:solidFill>
                <a:schemeClr val="tx1">
                  <a:lumMod val="65000"/>
                  <a:lumOff val="35000"/>
                </a:schemeClr>
              </a:solidFill>
            </a:endParaRPr>
          </a:p>
          <a:p>
            <a:pPr marL="285750" indent="-285750" algn="just">
              <a:lnSpc>
                <a:spcPct val="120000"/>
              </a:lnSpc>
              <a:buFont typeface="Arial" panose="020B0604020202020204" pitchFamily="34" charset="0"/>
              <a:buChar char="•"/>
            </a:pPr>
            <a:r>
              <a:rPr lang="zh-CN" altLang="en-US" sz="1400" dirty="0" smtClean="0">
                <a:solidFill>
                  <a:schemeClr val="tx1">
                    <a:lumMod val="65000"/>
                    <a:lumOff val="35000"/>
                  </a:schemeClr>
                </a:solidFill>
              </a:rPr>
              <a:t>随后</a:t>
            </a:r>
            <a:r>
              <a:rPr lang="zh-CN" altLang="en-US" sz="1400" dirty="0">
                <a:solidFill>
                  <a:schemeClr val="tx1">
                    <a:lumMod val="65000"/>
                    <a:lumOff val="35000"/>
                  </a:schemeClr>
                </a:solidFill>
              </a:rPr>
              <a:t>对</a:t>
            </a:r>
            <a:r>
              <a:rPr lang="zh-CN" altLang="en-US" sz="1400" dirty="0" smtClean="0">
                <a:solidFill>
                  <a:schemeClr val="tx1">
                    <a:lumMod val="65000"/>
                    <a:lumOff val="35000"/>
                  </a:schemeClr>
                </a:solidFill>
              </a:rPr>
              <a:t>子集合</a:t>
            </a:r>
            <a:r>
              <a:rPr lang="en-US" altLang="zh-CN" sz="1400" i="1" dirty="0">
                <a:solidFill>
                  <a:schemeClr val="tx1">
                    <a:lumMod val="65000"/>
                    <a:lumOff val="35000"/>
                  </a:schemeClr>
                </a:solidFill>
              </a:rPr>
              <a:t>W</a:t>
            </a:r>
            <a:r>
              <a:rPr lang="en-US" altLang="zh-CN" sz="1400" i="1" baseline="30000" dirty="0">
                <a:solidFill>
                  <a:schemeClr val="tx1">
                    <a:lumMod val="65000"/>
                    <a:lumOff val="35000"/>
                  </a:schemeClr>
                </a:solidFill>
              </a:rPr>
              <a:t>(t)</a:t>
            </a:r>
            <a:r>
              <a:rPr lang="zh-CN" altLang="en-US" sz="1400" dirty="0" smtClean="0">
                <a:solidFill>
                  <a:schemeClr val="tx1">
                    <a:lumMod val="65000"/>
                    <a:lumOff val="35000"/>
                  </a:schemeClr>
                </a:solidFill>
              </a:rPr>
              <a:t>的</a:t>
            </a:r>
            <a:r>
              <a:rPr lang="zh-CN" altLang="en-US" sz="1400" dirty="0">
                <a:solidFill>
                  <a:schemeClr val="tx1">
                    <a:lumMod val="65000"/>
                    <a:lumOff val="35000"/>
                  </a:schemeClr>
                </a:solidFill>
              </a:rPr>
              <a:t>每个数据对</a:t>
            </a:r>
            <a:r>
              <a:rPr lang="zh-CN" altLang="en-US" sz="1400" dirty="0" smtClean="0">
                <a:solidFill>
                  <a:schemeClr val="tx1">
                    <a:lumMod val="65000"/>
                    <a:lumOff val="35000"/>
                  </a:schemeClr>
                </a:solidFill>
              </a:rPr>
              <a:t>（</a:t>
            </a:r>
            <a:r>
              <a:rPr lang="en-US" altLang="zh-CN" sz="1400" i="1" dirty="0" smtClean="0">
                <a:solidFill>
                  <a:schemeClr val="tx1">
                    <a:lumMod val="65000"/>
                    <a:lumOff val="35000"/>
                  </a:schemeClr>
                </a:solidFill>
              </a:rPr>
              <a:t>E</a:t>
            </a:r>
            <a:r>
              <a:rPr lang="en-US" altLang="zh-CN" sz="1400" dirty="0">
                <a:solidFill>
                  <a:schemeClr val="tx1">
                    <a:lumMod val="65000"/>
                    <a:lumOff val="35000"/>
                  </a:schemeClr>
                </a:solidFill>
              </a:rPr>
              <a:t>,</a:t>
            </a:r>
            <a:r>
              <a:rPr lang="en-US" altLang="zh-CN" sz="1400" i="1" dirty="0" smtClean="0">
                <a:solidFill>
                  <a:schemeClr val="tx1">
                    <a:lumMod val="65000"/>
                    <a:lumOff val="35000"/>
                  </a:schemeClr>
                </a:solidFill>
              </a:rPr>
              <a:t>C</a:t>
            </a:r>
            <a:r>
              <a:rPr lang="zh-CN" altLang="en-US" sz="1400" dirty="0" smtClean="0">
                <a:solidFill>
                  <a:schemeClr val="tx1">
                    <a:lumMod val="65000"/>
                    <a:lumOff val="35000"/>
                  </a:schemeClr>
                </a:solidFill>
              </a:rPr>
              <a:t>）</a:t>
            </a:r>
            <a:r>
              <a:rPr lang="zh-CN" altLang="en-US" sz="1400" dirty="0">
                <a:solidFill>
                  <a:schemeClr val="tx1">
                    <a:lumMod val="65000"/>
                    <a:lumOff val="35000"/>
                  </a:schemeClr>
                </a:solidFill>
              </a:rPr>
              <a:t>的待纠错</a:t>
            </a:r>
            <a:r>
              <a:rPr lang="zh-CN" altLang="en-US" sz="1400" dirty="0" smtClean="0">
                <a:solidFill>
                  <a:schemeClr val="tx1">
                    <a:lumMod val="65000"/>
                    <a:lumOff val="35000"/>
                  </a:schemeClr>
                </a:solidFill>
              </a:rPr>
              <a:t>句子</a:t>
            </a:r>
            <a:r>
              <a:rPr lang="en-US" altLang="zh-CN" sz="1400" i="1" dirty="0">
                <a:solidFill>
                  <a:schemeClr val="tx1">
                    <a:lumMod val="65000"/>
                    <a:lumOff val="35000"/>
                  </a:schemeClr>
                </a:solidFill>
              </a:rPr>
              <a:t>E</a:t>
            </a:r>
            <a:r>
              <a:rPr lang="zh-CN" altLang="en-US" sz="1400" dirty="0" smtClean="0">
                <a:solidFill>
                  <a:schemeClr val="tx1">
                    <a:lumMod val="65000"/>
                    <a:lumOff val="35000"/>
                  </a:schemeClr>
                </a:solidFill>
              </a:rPr>
              <a:t>添加</a:t>
            </a:r>
            <a:r>
              <a:rPr lang="zh-CN" altLang="en-US" sz="1400" dirty="0">
                <a:solidFill>
                  <a:schemeClr val="tx1">
                    <a:lumMod val="65000"/>
                    <a:lumOff val="35000"/>
                  </a:schemeClr>
                </a:solidFill>
              </a:rPr>
              <a:t>噪音，获得含有更多语法错误的</a:t>
            </a:r>
            <a:r>
              <a:rPr lang="zh-CN" altLang="en-US" sz="1400" dirty="0" smtClean="0">
                <a:solidFill>
                  <a:schemeClr val="tx1">
                    <a:lumMod val="65000"/>
                    <a:lumOff val="35000"/>
                  </a:schemeClr>
                </a:solidFill>
              </a:rPr>
              <a:t>句子</a:t>
            </a:r>
            <a:r>
              <a:rPr lang="en-US" altLang="zh-CN" sz="1400" i="1" u="sng" dirty="0" smtClean="0">
                <a:solidFill>
                  <a:schemeClr val="tx1">
                    <a:lumMod val="65000"/>
                    <a:lumOff val="35000"/>
                  </a:schemeClr>
                </a:solidFill>
              </a:rPr>
              <a:t>E</a:t>
            </a:r>
            <a:r>
              <a:rPr lang="zh-CN" altLang="en-US" sz="1400" dirty="0" smtClean="0">
                <a:solidFill>
                  <a:schemeClr val="tx1">
                    <a:lumMod val="65000"/>
                    <a:lumOff val="35000"/>
                  </a:schemeClr>
                </a:solidFill>
              </a:rPr>
              <a:t>，</a:t>
            </a:r>
            <a:r>
              <a:rPr lang="zh-CN" altLang="en-US" sz="1400" dirty="0">
                <a:solidFill>
                  <a:schemeClr val="tx1">
                    <a:lumMod val="65000"/>
                    <a:lumOff val="35000"/>
                  </a:schemeClr>
                </a:solidFill>
              </a:rPr>
              <a:t>形成新的数据对</a:t>
            </a:r>
            <a:r>
              <a:rPr lang="zh-CN" altLang="en-US" sz="1400" dirty="0" smtClean="0">
                <a:solidFill>
                  <a:schemeClr val="tx1">
                    <a:lumMod val="65000"/>
                    <a:lumOff val="35000"/>
                  </a:schemeClr>
                </a:solidFill>
              </a:rPr>
              <a:t>（</a:t>
            </a:r>
            <a:r>
              <a:rPr lang="en-US" altLang="zh-CN" sz="1400" i="1" u="sng" dirty="0" smtClean="0">
                <a:solidFill>
                  <a:schemeClr val="tx1">
                    <a:lumMod val="65000"/>
                    <a:lumOff val="35000"/>
                  </a:schemeClr>
                </a:solidFill>
              </a:rPr>
              <a:t>E</a:t>
            </a:r>
            <a:r>
              <a:rPr lang="en-US" altLang="zh-CN" sz="1400" dirty="0" smtClean="0">
                <a:solidFill>
                  <a:schemeClr val="tx1">
                    <a:lumMod val="65000"/>
                    <a:lumOff val="35000"/>
                  </a:schemeClr>
                </a:solidFill>
              </a:rPr>
              <a:t>,</a:t>
            </a:r>
            <a:r>
              <a:rPr lang="en-US" altLang="zh-CN" sz="1400" i="1" dirty="0" smtClean="0">
                <a:solidFill>
                  <a:schemeClr val="tx1">
                    <a:lumMod val="65000"/>
                    <a:lumOff val="35000"/>
                  </a:schemeClr>
                </a:solidFill>
              </a:rPr>
              <a:t>C</a:t>
            </a:r>
            <a:r>
              <a:rPr lang="zh-CN" altLang="en-US" sz="1400" dirty="0" smtClean="0">
                <a:solidFill>
                  <a:schemeClr val="tx1">
                    <a:lumMod val="65000"/>
                    <a:lumOff val="35000"/>
                  </a:schemeClr>
                </a:solidFill>
              </a:rPr>
              <a:t>）。</a:t>
            </a:r>
            <a:endParaRPr lang="en-US" altLang="zh-CN" sz="1400" dirty="0" smtClean="0">
              <a:solidFill>
                <a:schemeClr val="tx1">
                  <a:lumMod val="65000"/>
                  <a:lumOff val="35000"/>
                </a:schemeClr>
              </a:solidFill>
            </a:endParaRPr>
          </a:p>
          <a:p>
            <a:pPr marL="285750" indent="-285750" algn="just">
              <a:lnSpc>
                <a:spcPct val="120000"/>
              </a:lnSpc>
              <a:buFont typeface="Arial" panose="020B0604020202020204" pitchFamily="34" charset="0"/>
              <a:buChar char="•"/>
            </a:pPr>
            <a:r>
              <a:rPr lang="zh-CN" altLang="en-US" sz="1400" dirty="0" smtClean="0">
                <a:solidFill>
                  <a:schemeClr val="tx1">
                    <a:lumMod val="65000"/>
                    <a:lumOff val="35000"/>
                  </a:schemeClr>
                </a:solidFill>
              </a:rPr>
              <a:t>对于</a:t>
            </a:r>
            <a:r>
              <a:rPr lang="zh-CN" altLang="en-US" sz="1400" dirty="0">
                <a:solidFill>
                  <a:schemeClr val="tx1">
                    <a:lumMod val="65000"/>
                    <a:lumOff val="35000"/>
                  </a:schemeClr>
                </a:solidFill>
              </a:rPr>
              <a:t>每个被选中的句子，加噪次数</a:t>
            </a:r>
            <a:r>
              <a:rPr lang="zh-CN" altLang="en-US" sz="1400" dirty="0" smtClean="0">
                <a:solidFill>
                  <a:schemeClr val="tx1">
                    <a:lumMod val="65000"/>
                    <a:lumOff val="35000"/>
                  </a:schemeClr>
                </a:solidFill>
              </a:rPr>
              <a:t>重复</a:t>
            </a:r>
            <a:r>
              <a:rPr lang="en-US" altLang="zh-CN" sz="1400" i="1" dirty="0" smtClean="0">
                <a:solidFill>
                  <a:schemeClr val="tx1">
                    <a:lumMod val="65000"/>
                    <a:lumOff val="35000"/>
                  </a:schemeClr>
                </a:solidFill>
              </a:rPr>
              <a:t>N</a:t>
            </a:r>
            <a:r>
              <a:rPr lang="zh-CN" altLang="en-US" sz="1400" dirty="0" smtClean="0">
                <a:solidFill>
                  <a:schemeClr val="tx1">
                    <a:lumMod val="65000"/>
                    <a:lumOff val="35000"/>
                  </a:schemeClr>
                </a:solidFill>
              </a:rPr>
              <a:t>次</a:t>
            </a:r>
            <a:r>
              <a:rPr lang="zh-CN" altLang="en-US" sz="1400" dirty="0">
                <a:solidFill>
                  <a:schemeClr val="tx1">
                    <a:lumMod val="65000"/>
                    <a:lumOff val="35000"/>
                  </a:schemeClr>
                </a:solidFill>
              </a:rPr>
              <a:t>，即每个被选中的句子在原来的基础上被替换</a:t>
            </a:r>
            <a:r>
              <a:rPr lang="zh-CN" altLang="en-US" sz="1400" dirty="0" smtClean="0">
                <a:solidFill>
                  <a:schemeClr val="tx1">
                    <a:lumMod val="65000"/>
                    <a:lumOff val="35000"/>
                  </a:schemeClr>
                </a:solidFill>
              </a:rPr>
              <a:t>了</a:t>
            </a:r>
            <a:r>
              <a:rPr lang="en-US" altLang="zh-CN" sz="1400" i="1" dirty="0">
                <a:solidFill>
                  <a:schemeClr val="tx1">
                    <a:lumMod val="65000"/>
                    <a:lumOff val="35000"/>
                  </a:schemeClr>
                </a:solidFill>
              </a:rPr>
              <a:t>N</a:t>
            </a:r>
            <a:r>
              <a:rPr lang="zh-CN" altLang="en-US" sz="1400" dirty="0" smtClean="0">
                <a:solidFill>
                  <a:schemeClr val="tx1">
                    <a:lumMod val="65000"/>
                    <a:lumOff val="35000"/>
                  </a:schemeClr>
                </a:solidFill>
              </a:rPr>
              <a:t>个</a:t>
            </a:r>
            <a:r>
              <a:rPr lang="zh-CN" altLang="en-US" sz="1400" dirty="0">
                <a:solidFill>
                  <a:schemeClr val="tx1">
                    <a:lumMod val="65000"/>
                    <a:lumOff val="35000"/>
                  </a:schemeClr>
                </a:solidFill>
              </a:rPr>
              <a:t>单字</a:t>
            </a:r>
            <a:r>
              <a:rPr lang="zh-CN" altLang="en-US" sz="1400" dirty="0" smtClean="0">
                <a:solidFill>
                  <a:schemeClr val="tx1">
                    <a:lumMod val="65000"/>
                    <a:lumOff val="35000"/>
                  </a:schemeClr>
                </a:solidFill>
              </a:rPr>
              <a:t>。</a:t>
            </a:r>
            <a:endParaRPr lang="en-US" altLang="zh-CN" sz="1400" dirty="0" smtClean="0">
              <a:solidFill>
                <a:schemeClr val="tx1">
                  <a:lumMod val="65000"/>
                  <a:lumOff val="35000"/>
                </a:schemeClr>
              </a:solidFill>
            </a:endParaRPr>
          </a:p>
          <a:p>
            <a:pPr marL="285750" indent="-285750" algn="just">
              <a:lnSpc>
                <a:spcPct val="120000"/>
              </a:lnSpc>
              <a:buFont typeface="Arial" panose="020B0604020202020204" pitchFamily="34" charset="0"/>
              <a:buChar char="•"/>
            </a:pPr>
            <a:r>
              <a:rPr lang="zh-CN" altLang="en-US" sz="1400" dirty="0" smtClean="0">
                <a:solidFill>
                  <a:schemeClr val="tx1">
                    <a:lumMod val="65000"/>
                    <a:lumOff val="35000"/>
                  </a:schemeClr>
                </a:solidFill>
              </a:rPr>
              <a:t>上述</a:t>
            </a:r>
            <a:r>
              <a:rPr lang="zh-CN" altLang="en-US" sz="1400" dirty="0">
                <a:solidFill>
                  <a:schemeClr val="tx1">
                    <a:lumMod val="65000"/>
                    <a:lumOff val="35000"/>
                  </a:schemeClr>
                </a:solidFill>
              </a:rPr>
              <a:t>过程结束后即可得到用于本轮训练模型的</a:t>
            </a:r>
            <a:r>
              <a:rPr lang="zh-CN" altLang="en-US" sz="1400" dirty="0" smtClean="0">
                <a:solidFill>
                  <a:schemeClr val="tx1">
                    <a:lumMod val="65000"/>
                    <a:lumOff val="35000"/>
                  </a:schemeClr>
                </a:solidFill>
              </a:rPr>
              <a:t>训练集</a:t>
            </a:r>
            <a:r>
              <a:rPr lang="en-US" altLang="zh-CN" sz="1400" i="1" dirty="0" smtClean="0">
                <a:solidFill>
                  <a:schemeClr val="tx1">
                    <a:lumMod val="65000"/>
                    <a:lumOff val="35000"/>
                  </a:schemeClr>
                </a:solidFill>
              </a:rPr>
              <a:t>W</a:t>
            </a:r>
            <a:r>
              <a:rPr lang="en-US" altLang="zh-CN" sz="1400" dirty="0">
                <a:solidFill>
                  <a:schemeClr val="tx1">
                    <a:lumMod val="65000"/>
                    <a:lumOff val="35000"/>
                  </a:schemeClr>
                </a:solidFill>
              </a:rPr>
              <a:t>*</a:t>
            </a:r>
            <a:r>
              <a:rPr lang="zh-CN" altLang="en-US" sz="1400" dirty="0" smtClean="0">
                <a:solidFill>
                  <a:schemeClr val="tx1">
                    <a:lumMod val="65000"/>
                    <a:lumOff val="35000"/>
                  </a:schemeClr>
                </a:solidFill>
              </a:rPr>
              <a:t>。</a:t>
            </a:r>
            <a:r>
              <a:rPr lang="zh-CN" altLang="en-US" sz="1400" dirty="0">
                <a:solidFill>
                  <a:schemeClr val="tx1">
                    <a:lumMod val="65000"/>
                    <a:lumOff val="35000"/>
                  </a:schemeClr>
                </a:solidFill>
              </a:rPr>
              <a:t>相比动态加噪过程，静态加噪过程没有在每轮训练前重新加噪，而是在数据加载前完成该过程。两种加噪方式使用相同的加噪</a:t>
            </a:r>
            <a:r>
              <a:rPr lang="zh-CN" altLang="en-US" sz="1400" dirty="0" smtClean="0">
                <a:solidFill>
                  <a:schemeClr val="tx1">
                    <a:lumMod val="65000"/>
                    <a:lumOff val="35000"/>
                  </a:schemeClr>
                </a:solidFill>
              </a:rPr>
              <a:t>比例</a:t>
            </a:r>
            <a:r>
              <a:rPr lang="en-US" altLang="zh-CN" sz="1400" i="1" dirty="0">
                <a:solidFill>
                  <a:schemeClr val="tx1">
                    <a:lumMod val="65000"/>
                    <a:lumOff val="35000"/>
                  </a:schemeClr>
                </a:solidFill>
              </a:rPr>
              <a:t>β</a:t>
            </a:r>
            <a:r>
              <a:rPr lang="zh-CN" altLang="en-US" sz="1400" dirty="0" smtClean="0">
                <a:solidFill>
                  <a:schemeClr val="tx1">
                    <a:lumMod val="65000"/>
                    <a:lumOff val="35000"/>
                  </a:schemeClr>
                </a:solidFill>
              </a:rPr>
              <a:t>和</a:t>
            </a:r>
            <a:r>
              <a:rPr lang="zh-CN" altLang="en-US" sz="1400" dirty="0">
                <a:solidFill>
                  <a:schemeClr val="tx1">
                    <a:lumMod val="65000"/>
                    <a:lumOff val="35000"/>
                  </a:schemeClr>
                </a:solidFill>
              </a:rPr>
              <a:t>加噪</a:t>
            </a:r>
            <a:r>
              <a:rPr lang="zh-CN" altLang="en-US" sz="1400" dirty="0" smtClean="0">
                <a:solidFill>
                  <a:schemeClr val="tx1">
                    <a:lumMod val="65000"/>
                    <a:lumOff val="35000"/>
                  </a:schemeClr>
                </a:solidFill>
              </a:rPr>
              <a:t>次数</a:t>
            </a:r>
            <a:r>
              <a:rPr lang="en-US" altLang="zh-CN" sz="1400" i="1" dirty="0">
                <a:solidFill>
                  <a:schemeClr val="tx1">
                    <a:lumMod val="65000"/>
                    <a:lumOff val="35000"/>
                  </a:schemeClr>
                </a:solidFill>
              </a:rPr>
              <a:t>N </a:t>
            </a:r>
            <a:r>
              <a:rPr lang="zh-CN" altLang="en-US" sz="1400" dirty="0" smtClean="0">
                <a:solidFill>
                  <a:schemeClr val="tx1">
                    <a:lumMod val="65000"/>
                    <a:lumOff val="35000"/>
                  </a:schemeClr>
                </a:solidFill>
              </a:rPr>
              <a:t>。</a:t>
            </a:r>
            <a:endParaRPr lang="zh-CN" altLang="en-US" sz="1400" dirty="0">
              <a:solidFill>
                <a:schemeClr val="tx1">
                  <a:lumMod val="65000"/>
                  <a:lumOff val="35000"/>
                </a:schemeClr>
              </a:solidFill>
            </a:endParaRPr>
          </a:p>
        </p:txBody>
      </p:sp>
      <p:pic>
        <p:nvPicPr>
          <p:cNvPr id="2" name="图片 1"/>
          <p:cNvPicPr>
            <a:picLocks noChangeAspect="1"/>
          </p:cNvPicPr>
          <p:nvPr/>
        </p:nvPicPr>
        <p:blipFill rotWithShape="1">
          <a:blip r:embed="rId3"/>
          <a:srcRect l="3644" r="2467"/>
          <a:stretch/>
        </p:blipFill>
        <p:spPr>
          <a:xfrm>
            <a:off x="5202936" y="1737169"/>
            <a:ext cx="6894576" cy="3922967"/>
          </a:xfrm>
          <a:prstGeom prst="rect">
            <a:avLst/>
          </a:prstGeom>
        </p:spPr>
      </p:pic>
    </p:spTree>
    <p:extLst>
      <p:ext uri="{BB962C8B-B14F-4D97-AF65-F5344CB8AC3E}">
        <p14:creationId xmlns:p14="http://schemas.microsoft.com/office/powerpoint/2010/main" val="244895369"/>
      </p:ext>
    </p:extLst>
  </p:cSld>
  <p:clrMapOvr>
    <a:masterClrMapping/>
  </p:clrMapOvr>
  <p:transition spd="slow" advTm="0">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文本框 105">
            <a:extLst>
              <a:ext uri="{FF2B5EF4-FFF2-40B4-BE49-F238E27FC236}">
                <a16:creationId xmlns:a16="http://schemas.microsoft.com/office/drawing/2014/main" id="{F3A3200F-6D8E-4AA0-8B12-3809EDE552C3}"/>
              </a:ext>
            </a:extLst>
          </p:cNvPr>
          <p:cNvSpPr txBox="1"/>
          <p:nvPr/>
        </p:nvSpPr>
        <p:spPr>
          <a:xfrm>
            <a:off x="1990028" y="266857"/>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dirty="0">
                <a:solidFill>
                  <a:srgbClr val="8B0012"/>
                </a:solidFill>
                <a:ea typeface="+mj-ea"/>
              </a:rPr>
              <a:t>模型设计</a:t>
            </a:r>
            <a:endParaRPr lang="en-US" altLang="zh-CN" sz="2800" b="1" dirty="0">
              <a:solidFill>
                <a:srgbClr val="8B0012"/>
              </a:solidFill>
              <a:ea typeface="+mj-ea"/>
            </a:endParaRPr>
          </a:p>
        </p:txBody>
      </p:sp>
      <p:sp>
        <p:nvSpPr>
          <p:cNvPr id="6" name="矩形 5">
            <a:extLst>
              <a:ext uri="{FF2B5EF4-FFF2-40B4-BE49-F238E27FC236}">
                <a16:creationId xmlns:a16="http://schemas.microsoft.com/office/drawing/2014/main" id="{2EBCBB7F-788A-4237-AFD4-BC2503291A6E}"/>
              </a:ext>
            </a:extLst>
          </p:cNvPr>
          <p:cNvSpPr/>
          <p:nvPr/>
        </p:nvSpPr>
        <p:spPr>
          <a:xfrm>
            <a:off x="1609344" y="1179262"/>
            <a:ext cx="9445752" cy="19389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dirty="0" smtClean="0">
                <a:solidFill>
                  <a:schemeClr val="tx1">
                    <a:lumMod val="65000"/>
                    <a:lumOff val="35000"/>
                  </a:schemeClr>
                </a:solidFill>
              </a:rPr>
              <a:t>两种</a:t>
            </a:r>
            <a:r>
              <a:rPr lang="zh-CN" altLang="en-US" sz="2000" dirty="0">
                <a:solidFill>
                  <a:schemeClr val="tx1">
                    <a:lumMod val="65000"/>
                    <a:lumOff val="35000"/>
                  </a:schemeClr>
                </a:solidFill>
              </a:rPr>
              <a:t>加噪方式使用相同的加噪</a:t>
            </a:r>
            <a:r>
              <a:rPr lang="zh-CN" altLang="en-US" sz="2000" dirty="0" smtClean="0">
                <a:solidFill>
                  <a:schemeClr val="tx1">
                    <a:lumMod val="65000"/>
                    <a:lumOff val="35000"/>
                  </a:schemeClr>
                </a:solidFill>
              </a:rPr>
              <a:t>比例</a:t>
            </a:r>
            <a:r>
              <a:rPr lang="en-US" altLang="zh-CN" sz="2000" i="1" dirty="0">
                <a:solidFill>
                  <a:schemeClr val="tx1">
                    <a:lumMod val="65000"/>
                    <a:lumOff val="35000"/>
                  </a:schemeClr>
                </a:solidFill>
              </a:rPr>
              <a:t>β</a:t>
            </a:r>
            <a:r>
              <a:rPr lang="zh-CN" altLang="en-US" sz="2000" dirty="0" smtClean="0">
                <a:solidFill>
                  <a:schemeClr val="tx1">
                    <a:lumMod val="65000"/>
                    <a:lumOff val="35000"/>
                  </a:schemeClr>
                </a:solidFill>
              </a:rPr>
              <a:t>和</a:t>
            </a:r>
            <a:r>
              <a:rPr lang="zh-CN" altLang="en-US" sz="2000" dirty="0">
                <a:solidFill>
                  <a:schemeClr val="tx1">
                    <a:lumMod val="65000"/>
                    <a:lumOff val="35000"/>
                  </a:schemeClr>
                </a:solidFill>
              </a:rPr>
              <a:t>加噪</a:t>
            </a:r>
            <a:r>
              <a:rPr lang="zh-CN" altLang="en-US" sz="2000" dirty="0" smtClean="0">
                <a:solidFill>
                  <a:schemeClr val="tx1">
                    <a:lumMod val="65000"/>
                    <a:lumOff val="35000"/>
                  </a:schemeClr>
                </a:solidFill>
              </a:rPr>
              <a:t>次数</a:t>
            </a:r>
            <a:r>
              <a:rPr lang="en-US" altLang="zh-CN" sz="2000" i="1" dirty="0">
                <a:solidFill>
                  <a:schemeClr val="tx1">
                    <a:lumMod val="65000"/>
                    <a:lumOff val="35000"/>
                  </a:schemeClr>
                </a:solidFill>
              </a:rPr>
              <a:t>N </a:t>
            </a:r>
            <a:r>
              <a:rPr lang="zh-CN" altLang="en-US" sz="2000" dirty="0">
                <a:solidFill>
                  <a:schemeClr val="tx1">
                    <a:lumMod val="65000"/>
                    <a:lumOff val="35000"/>
                  </a:schemeClr>
                </a:solidFill>
              </a:rPr>
              <a:t>。考虑到中文文本纠错任务与机器翻译任务的相似性，本队伍采用序列到序列模型结构</a:t>
            </a:r>
            <a:r>
              <a:rPr lang="zh-CN" altLang="en-US" sz="2000" dirty="0" smtClean="0">
                <a:solidFill>
                  <a:schemeClr val="tx1">
                    <a:lumMod val="65000"/>
                    <a:lumOff val="35000"/>
                  </a:schemeClr>
                </a:solidFill>
              </a:rPr>
              <a:t>。对于</a:t>
            </a:r>
            <a:r>
              <a:rPr lang="zh-CN" altLang="en-US" sz="2000" dirty="0">
                <a:solidFill>
                  <a:schemeClr val="tx1">
                    <a:lumMod val="65000"/>
                    <a:lumOff val="35000"/>
                  </a:schemeClr>
                </a:solidFill>
              </a:rPr>
              <a:t>以</a:t>
            </a:r>
            <a:r>
              <a:rPr lang="en-US" altLang="zh-CN" sz="2000" dirty="0">
                <a:solidFill>
                  <a:schemeClr val="tx1">
                    <a:lumMod val="65000"/>
                    <a:lumOff val="35000"/>
                  </a:schemeClr>
                </a:solidFill>
              </a:rPr>
              <a:t>Transformer</a:t>
            </a:r>
            <a:r>
              <a:rPr lang="zh-CN" altLang="en-US" sz="2000" dirty="0">
                <a:solidFill>
                  <a:schemeClr val="tx1">
                    <a:lumMod val="65000"/>
                    <a:lumOff val="35000"/>
                  </a:schemeClr>
                </a:solidFill>
              </a:rPr>
              <a:t>作为基础架构的语法错误纠正模型，通过使用预训练语言模型</a:t>
            </a:r>
            <a:r>
              <a:rPr lang="en-US" altLang="zh-CN" sz="2000" dirty="0" smtClean="0">
                <a:solidFill>
                  <a:schemeClr val="tx1">
                    <a:lumMod val="65000"/>
                    <a:lumOff val="35000"/>
                  </a:schemeClr>
                </a:solidFill>
              </a:rPr>
              <a:t>BART</a:t>
            </a:r>
            <a:r>
              <a:rPr lang="zh-CN" altLang="en-US" sz="2000" dirty="0" smtClean="0">
                <a:solidFill>
                  <a:schemeClr val="tx1">
                    <a:lumMod val="65000"/>
                    <a:lumOff val="35000"/>
                  </a:schemeClr>
                </a:solidFill>
              </a:rPr>
              <a:t>能够</a:t>
            </a:r>
            <a:r>
              <a:rPr lang="zh-CN" altLang="en-US" sz="2000" dirty="0">
                <a:solidFill>
                  <a:schemeClr val="tx1">
                    <a:lumMod val="65000"/>
                    <a:lumOff val="35000"/>
                  </a:schemeClr>
                </a:solidFill>
              </a:rPr>
              <a:t>获得较好的性能表现。不同于</a:t>
            </a:r>
            <a:r>
              <a:rPr lang="en-US" altLang="zh-CN" sz="2000" dirty="0" smtClean="0">
                <a:solidFill>
                  <a:schemeClr val="tx1">
                    <a:lumMod val="65000"/>
                    <a:lumOff val="35000"/>
                  </a:schemeClr>
                </a:solidFill>
              </a:rPr>
              <a:t>BERT</a:t>
            </a:r>
            <a:r>
              <a:rPr lang="zh-CN" altLang="en-US" sz="2000" dirty="0" smtClean="0">
                <a:solidFill>
                  <a:schemeClr val="tx1">
                    <a:lumMod val="65000"/>
                    <a:lumOff val="35000"/>
                  </a:schemeClr>
                </a:solidFill>
              </a:rPr>
              <a:t>，</a:t>
            </a:r>
            <a:r>
              <a:rPr lang="en-US" altLang="zh-CN" sz="2000" dirty="0">
                <a:solidFill>
                  <a:schemeClr val="tx1">
                    <a:lumMod val="65000"/>
                    <a:lumOff val="35000"/>
                  </a:schemeClr>
                </a:solidFill>
              </a:rPr>
              <a:t>BART</a:t>
            </a:r>
            <a:r>
              <a:rPr lang="zh-CN" altLang="en-US" sz="2000" dirty="0">
                <a:solidFill>
                  <a:schemeClr val="tx1">
                    <a:lumMod val="65000"/>
                    <a:lumOff val="35000"/>
                  </a:schemeClr>
                </a:solidFill>
              </a:rPr>
              <a:t>是更符合生成任务的预训练方法，兼具上下文语境信息和自回归特性。本队伍的模型搭建基于</a:t>
            </a:r>
            <a:r>
              <a:rPr lang="en-US" altLang="zh-CN" sz="2000" dirty="0" err="1" smtClean="0">
                <a:solidFill>
                  <a:schemeClr val="tx1">
                    <a:lumMod val="65000"/>
                    <a:lumOff val="35000"/>
                  </a:schemeClr>
                </a:solidFill>
              </a:rPr>
              <a:t>fairseq</a:t>
            </a:r>
            <a:r>
              <a:rPr lang="zh-CN" altLang="en-US" sz="2000" dirty="0" smtClean="0">
                <a:solidFill>
                  <a:schemeClr val="tx1">
                    <a:lumMod val="65000"/>
                    <a:lumOff val="35000"/>
                  </a:schemeClr>
                </a:solidFill>
              </a:rPr>
              <a:t>工具包</a:t>
            </a:r>
            <a:r>
              <a:rPr lang="zh-CN" altLang="en-US" sz="2000" dirty="0">
                <a:solidFill>
                  <a:schemeClr val="tx1">
                    <a:lumMod val="65000"/>
                    <a:lumOff val="35000"/>
                  </a:schemeClr>
                </a:solidFill>
              </a:rPr>
              <a:t>，模型详细信息</a:t>
            </a:r>
            <a:r>
              <a:rPr lang="zh-CN" altLang="en-US" sz="2000" dirty="0" smtClean="0">
                <a:solidFill>
                  <a:schemeClr val="tx1">
                    <a:lumMod val="65000"/>
                    <a:lumOff val="35000"/>
                  </a:schemeClr>
                </a:solidFill>
              </a:rPr>
              <a:t>如下表所示。</a:t>
            </a:r>
            <a:endParaRPr lang="zh-CN" altLang="en-US" sz="2000" dirty="0">
              <a:solidFill>
                <a:schemeClr val="tx1">
                  <a:lumMod val="65000"/>
                  <a:lumOff val="35000"/>
                </a:schemeClr>
              </a:solidFill>
            </a:endParaRPr>
          </a:p>
        </p:txBody>
      </p:sp>
      <p:pic>
        <p:nvPicPr>
          <p:cNvPr id="3" name="图片 2"/>
          <p:cNvPicPr>
            <a:picLocks noChangeAspect="1"/>
          </p:cNvPicPr>
          <p:nvPr/>
        </p:nvPicPr>
        <p:blipFill>
          <a:blip r:embed="rId3"/>
          <a:stretch>
            <a:fillRect/>
          </a:stretch>
        </p:blipFill>
        <p:spPr>
          <a:xfrm>
            <a:off x="3980117" y="3114485"/>
            <a:ext cx="4598034" cy="3332036"/>
          </a:xfrm>
          <a:prstGeom prst="rect">
            <a:avLst/>
          </a:prstGeom>
        </p:spPr>
      </p:pic>
    </p:spTree>
    <p:extLst>
      <p:ext uri="{BB962C8B-B14F-4D97-AF65-F5344CB8AC3E}">
        <p14:creationId xmlns:p14="http://schemas.microsoft.com/office/powerpoint/2010/main" val="2284551184"/>
      </p:ext>
    </p:extLst>
  </p:cSld>
  <p:clrMapOvr>
    <a:masterClrMapping/>
  </p:clrMapOvr>
  <p:transition spd="slow" advTm="0">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文本框 105">
            <a:extLst>
              <a:ext uri="{FF2B5EF4-FFF2-40B4-BE49-F238E27FC236}">
                <a16:creationId xmlns:a16="http://schemas.microsoft.com/office/drawing/2014/main" id="{F3A3200F-6D8E-4AA0-8B12-3809EDE552C3}"/>
              </a:ext>
            </a:extLst>
          </p:cNvPr>
          <p:cNvSpPr txBox="1"/>
          <p:nvPr/>
        </p:nvSpPr>
        <p:spPr>
          <a:xfrm>
            <a:off x="1990028" y="266857"/>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dirty="0" smtClean="0">
                <a:solidFill>
                  <a:srgbClr val="8B0012"/>
                </a:solidFill>
                <a:ea typeface="+mj-ea"/>
              </a:rPr>
              <a:t>模型后处理与集成</a:t>
            </a:r>
            <a:endParaRPr lang="en-US" altLang="zh-CN" sz="2800" b="1" dirty="0">
              <a:solidFill>
                <a:srgbClr val="8B0012"/>
              </a:solidFill>
              <a:ea typeface="+mj-ea"/>
            </a:endParaRPr>
          </a:p>
        </p:txBody>
      </p:sp>
      <p:sp>
        <p:nvSpPr>
          <p:cNvPr id="6" name="矩形 5">
            <a:extLst>
              <a:ext uri="{FF2B5EF4-FFF2-40B4-BE49-F238E27FC236}">
                <a16:creationId xmlns:a16="http://schemas.microsoft.com/office/drawing/2014/main" id="{2EBCBB7F-788A-4237-AFD4-BC2503291A6E}"/>
              </a:ext>
            </a:extLst>
          </p:cNvPr>
          <p:cNvSpPr/>
          <p:nvPr/>
        </p:nvSpPr>
        <p:spPr>
          <a:xfrm>
            <a:off x="1444752" y="2742886"/>
            <a:ext cx="9445752" cy="1938992"/>
          </a:xfrm>
          <a:prstGeom prst="rect">
            <a:avLst/>
          </a:prstGeom>
        </p:spPr>
        <p:txBody>
          <a:bodyPr wrap="square">
            <a:spAutoFit/>
            <a:scene3d>
              <a:camera prst="orthographicFront"/>
              <a:lightRig rig="threePt" dir="t"/>
            </a:scene3d>
            <a:sp3d contourW="12700"/>
          </a:bodyPr>
          <a:lstStyle/>
          <a:p>
            <a:pPr marL="342900" indent="-342900" algn="just">
              <a:lnSpc>
                <a:spcPct val="120000"/>
              </a:lnSpc>
              <a:buFont typeface="Arial" panose="020B0604020202020204" pitchFamily="34" charset="0"/>
              <a:buChar char="•"/>
            </a:pPr>
            <a:r>
              <a:rPr lang="zh-CN" altLang="en-US" sz="2000" dirty="0" smtClean="0">
                <a:solidFill>
                  <a:schemeClr val="tx1">
                    <a:lumMod val="65000"/>
                    <a:lumOff val="35000"/>
                  </a:schemeClr>
                </a:solidFill>
              </a:rPr>
              <a:t>原句：特别</a:t>
            </a:r>
            <a:r>
              <a:rPr lang="zh-CN" altLang="en-US" sz="2000" dirty="0">
                <a:solidFill>
                  <a:schemeClr val="tx1">
                    <a:lumMod val="65000"/>
                    <a:lumOff val="35000"/>
                  </a:schemeClr>
                </a:solidFill>
              </a:rPr>
              <a:t>我喜欢的是鲇鱼料理</a:t>
            </a:r>
            <a:r>
              <a:rPr lang="zh-CN" altLang="en-US" sz="2000" dirty="0" smtClean="0">
                <a:solidFill>
                  <a:schemeClr val="tx1">
                    <a:lumMod val="65000"/>
                    <a:lumOff val="35000"/>
                  </a:schemeClr>
                </a:solidFill>
              </a:rPr>
              <a:t>。</a:t>
            </a:r>
            <a:endParaRPr lang="en-US" altLang="zh-CN" sz="2000" dirty="0" smtClean="0">
              <a:solidFill>
                <a:schemeClr val="tx1">
                  <a:lumMod val="65000"/>
                  <a:lumOff val="35000"/>
                </a:schemeClr>
              </a:solidFill>
            </a:endParaRPr>
          </a:p>
          <a:p>
            <a:pPr marL="342900" indent="-342900" algn="just">
              <a:lnSpc>
                <a:spcPct val="120000"/>
              </a:lnSpc>
              <a:buFont typeface="Arial" panose="020B0604020202020204" pitchFamily="34" charset="0"/>
              <a:buChar char="•"/>
            </a:pPr>
            <a:endParaRPr lang="en-US" altLang="zh-CN" sz="2000" dirty="0" smtClean="0">
              <a:solidFill>
                <a:schemeClr val="tx1">
                  <a:lumMod val="65000"/>
                  <a:lumOff val="35000"/>
                </a:schemeClr>
              </a:solidFill>
            </a:endParaRPr>
          </a:p>
          <a:p>
            <a:pPr marL="342900" indent="-342900" algn="just">
              <a:lnSpc>
                <a:spcPct val="120000"/>
              </a:lnSpc>
              <a:buFont typeface="Arial" panose="020B0604020202020204" pitchFamily="34" charset="0"/>
              <a:buChar char="•"/>
            </a:pPr>
            <a:r>
              <a:rPr lang="zh-CN" altLang="en-US" sz="2000" dirty="0" smtClean="0">
                <a:solidFill>
                  <a:schemeClr val="tx1">
                    <a:lumMod val="65000"/>
                    <a:lumOff val="35000"/>
                  </a:schemeClr>
                </a:solidFill>
              </a:rPr>
              <a:t>经过分词：特别</a:t>
            </a:r>
            <a:r>
              <a:rPr lang="zh-CN" altLang="en-US" sz="2000" dirty="0">
                <a:solidFill>
                  <a:schemeClr val="tx1">
                    <a:lumMod val="65000"/>
                    <a:lumOff val="35000"/>
                  </a:schemeClr>
                </a:solidFill>
              </a:rPr>
              <a:t>我喜欢的是</a:t>
            </a:r>
            <a:r>
              <a:rPr lang="en-US" altLang="zh-CN" sz="2000" dirty="0">
                <a:solidFill>
                  <a:schemeClr val="tx1">
                    <a:lumMod val="65000"/>
                    <a:lumOff val="35000"/>
                  </a:schemeClr>
                </a:solidFill>
              </a:rPr>
              <a:t>[UNK]</a:t>
            </a:r>
            <a:r>
              <a:rPr lang="zh-CN" altLang="en-US" sz="2000" dirty="0">
                <a:solidFill>
                  <a:schemeClr val="tx1">
                    <a:lumMod val="65000"/>
                    <a:lumOff val="35000"/>
                  </a:schemeClr>
                </a:solidFill>
              </a:rPr>
              <a:t>鱼料理</a:t>
            </a:r>
            <a:r>
              <a:rPr lang="zh-CN" altLang="en-US" sz="2000" dirty="0" smtClean="0">
                <a:solidFill>
                  <a:schemeClr val="tx1">
                    <a:lumMod val="65000"/>
                    <a:lumOff val="35000"/>
                  </a:schemeClr>
                </a:solidFill>
              </a:rPr>
              <a:t>。</a:t>
            </a:r>
            <a:endParaRPr lang="en-US" altLang="zh-CN" sz="2000" dirty="0" smtClean="0">
              <a:solidFill>
                <a:schemeClr val="tx1">
                  <a:lumMod val="65000"/>
                  <a:lumOff val="35000"/>
                </a:schemeClr>
              </a:solidFill>
            </a:endParaRPr>
          </a:p>
          <a:p>
            <a:pPr algn="just">
              <a:lnSpc>
                <a:spcPct val="120000"/>
              </a:lnSpc>
            </a:pPr>
            <a:r>
              <a:rPr lang="zh-CN" altLang="en-US" sz="2000" dirty="0">
                <a:solidFill>
                  <a:schemeClr val="tx1">
                    <a:lumMod val="65000"/>
                    <a:lumOff val="35000"/>
                  </a:schemeClr>
                </a:solidFill>
              </a:rPr>
              <a:t>	</a:t>
            </a:r>
            <a:endParaRPr lang="en-US" altLang="zh-CN" sz="2000" dirty="0" smtClean="0">
              <a:solidFill>
                <a:schemeClr val="tx1">
                  <a:lumMod val="65000"/>
                  <a:lumOff val="35000"/>
                </a:schemeClr>
              </a:solidFill>
            </a:endParaRPr>
          </a:p>
          <a:p>
            <a:pPr marL="342900" indent="-342900" algn="just">
              <a:lnSpc>
                <a:spcPct val="120000"/>
              </a:lnSpc>
              <a:buFont typeface="Arial" panose="020B0604020202020204" pitchFamily="34" charset="0"/>
              <a:buChar char="•"/>
            </a:pPr>
            <a:r>
              <a:rPr lang="zh-CN" altLang="en-US" sz="2000" dirty="0" smtClean="0">
                <a:solidFill>
                  <a:schemeClr val="tx1">
                    <a:lumMod val="65000"/>
                    <a:lumOff val="35000"/>
                  </a:schemeClr>
                </a:solidFill>
              </a:rPr>
              <a:t>预测结果：我</a:t>
            </a:r>
            <a:r>
              <a:rPr lang="zh-CN" altLang="en-US" sz="2000" dirty="0">
                <a:solidFill>
                  <a:schemeClr val="tx1">
                    <a:lumMod val="65000"/>
                    <a:lumOff val="35000"/>
                  </a:schemeClr>
                </a:solidFill>
              </a:rPr>
              <a:t>特别喜欢的是</a:t>
            </a:r>
            <a:r>
              <a:rPr lang="en-US" altLang="zh-CN" sz="2000" dirty="0">
                <a:solidFill>
                  <a:schemeClr val="tx1">
                    <a:lumMod val="65000"/>
                    <a:lumOff val="35000"/>
                  </a:schemeClr>
                </a:solidFill>
              </a:rPr>
              <a:t>[UNK]</a:t>
            </a:r>
            <a:r>
              <a:rPr lang="zh-CN" altLang="en-US" sz="2000" dirty="0">
                <a:solidFill>
                  <a:schemeClr val="tx1">
                    <a:lumMod val="65000"/>
                    <a:lumOff val="35000"/>
                  </a:schemeClr>
                </a:solidFill>
              </a:rPr>
              <a:t>鱼料理。</a:t>
            </a:r>
            <a:endParaRPr lang="zh-CN" altLang="en-US" sz="2000" dirty="0">
              <a:solidFill>
                <a:schemeClr val="tx1">
                  <a:lumMod val="65000"/>
                  <a:lumOff val="35000"/>
                </a:schemeClr>
              </a:solidFill>
            </a:endParaRPr>
          </a:p>
        </p:txBody>
      </p:sp>
      <p:cxnSp>
        <p:nvCxnSpPr>
          <p:cNvPr id="7" name="直接连接符 6"/>
          <p:cNvCxnSpPr/>
          <p:nvPr/>
        </p:nvCxnSpPr>
        <p:spPr>
          <a:xfrm>
            <a:off x="6693408" y="2962656"/>
            <a:ext cx="11247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690360" y="4450080"/>
            <a:ext cx="11247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818120" y="2965704"/>
            <a:ext cx="3048" cy="14874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815072" y="3727704"/>
            <a:ext cx="112471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9134856" y="3538728"/>
            <a:ext cx="1723549" cy="400110"/>
          </a:xfrm>
          <a:prstGeom prst="rect">
            <a:avLst/>
          </a:prstGeom>
          <a:noFill/>
        </p:spPr>
        <p:txBody>
          <a:bodyPr wrap="none" rtlCol="0">
            <a:spAutoFit/>
          </a:bodyPr>
          <a:lstStyle/>
          <a:p>
            <a:r>
              <a:rPr lang="zh-CN" altLang="en-US" sz="2000" dirty="0">
                <a:solidFill>
                  <a:schemeClr val="tx1">
                    <a:lumMod val="65000"/>
                    <a:lumOff val="35000"/>
                  </a:schemeClr>
                </a:solidFill>
              </a:rPr>
              <a:t>最小</a:t>
            </a:r>
            <a:r>
              <a:rPr lang="zh-CN" altLang="en-US" sz="2000" dirty="0">
                <a:solidFill>
                  <a:schemeClr val="tx1">
                    <a:lumMod val="65000"/>
                    <a:lumOff val="35000"/>
                  </a:schemeClr>
                </a:solidFill>
              </a:rPr>
              <a:t>编</a:t>
            </a:r>
            <a:r>
              <a:rPr lang="zh-CN" altLang="en-US" sz="2000" dirty="0">
                <a:solidFill>
                  <a:schemeClr val="tx1">
                    <a:lumMod val="65000"/>
                    <a:lumOff val="35000"/>
                  </a:schemeClr>
                </a:solidFill>
              </a:rPr>
              <a:t>辑距离</a:t>
            </a:r>
            <a:endParaRPr lang="zh-CN" altLang="en-US" sz="2000" dirty="0">
              <a:solidFill>
                <a:schemeClr val="tx1">
                  <a:lumMod val="65000"/>
                  <a:lumOff val="35000"/>
                </a:schemeClr>
              </a:solidFill>
            </a:endParaRPr>
          </a:p>
        </p:txBody>
      </p:sp>
      <p:sp>
        <p:nvSpPr>
          <p:cNvPr id="12" name="矩形 11"/>
          <p:cNvSpPr/>
          <p:nvPr/>
        </p:nvSpPr>
        <p:spPr>
          <a:xfrm>
            <a:off x="1264920" y="1169754"/>
            <a:ext cx="9790176" cy="1200329"/>
          </a:xfrm>
          <a:prstGeom prst="rect">
            <a:avLst/>
          </a:prstGeom>
        </p:spPr>
        <p:txBody>
          <a:bodyPr wrap="square">
            <a:spAutoFit/>
          </a:bodyPr>
          <a:lstStyle/>
          <a:p>
            <a:r>
              <a:rPr lang="zh-CN" altLang="en-US" dirty="0">
                <a:solidFill>
                  <a:schemeClr val="tx1">
                    <a:lumMod val="65000"/>
                    <a:lumOff val="35000"/>
                  </a:schemeClr>
                </a:solidFill>
              </a:rPr>
              <a:t>另外，受预训练模型的词表限制，一些常见的中文标点或字符如上引号等在分词阶段会被[UNK]替代,导致模型输出也带有[UNK]标识。该标识在评测阶段会被当做错误的编辑操作。针对以上缺陷，本队伍在得到预测文本后，从原句-预测平行文本中提取字级别的编辑操作，忽略所有与未知标识符相关的操作，并将筛选过后的编辑操作复原为新的预测文本，以此作为最终输出。</a:t>
            </a:r>
          </a:p>
        </p:txBody>
      </p:sp>
      <p:sp>
        <p:nvSpPr>
          <p:cNvPr id="16" name="矩形 15"/>
          <p:cNvSpPr/>
          <p:nvPr/>
        </p:nvSpPr>
        <p:spPr>
          <a:xfrm>
            <a:off x="1179576" y="5052906"/>
            <a:ext cx="9790176" cy="1200329"/>
          </a:xfrm>
          <a:prstGeom prst="rect">
            <a:avLst/>
          </a:prstGeom>
        </p:spPr>
        <p:txBody>
          <a:bodyPr wrap="square">
            <a:spAutoFit/>
          </a:bodyPr>
          <a:lstStyle/>
          <a:p>
            <a:r>
              <a:rPr lang="zh-CN" altLang="en-US" dirty="0">
                <a:solidFill>
                  <a:schemeClr val="tx1">
                    <a:lumMod val="65000"/>
                    <a:lumOff val="35000"/>
                  </a:schemeClr>
                </a:solidFill>
              </a:rPr>
              <a:t>在本次比赛中，</a:t>
            </a:r>
            <a:r>
              <a:rPr lang="en-US" altLang="zh-CN" dirty="0">
                <a:solidFill>
                  <a:schemeClr val="tx1">
                    <a:lumMod val="65000"/>
                    <a:lumOff val="35000"/>
                  </a:schemeClr>
                </a:solidFill>
              </a:rPr>
              <a:t>F0.5</a:t>
            </a:r>
            <a:r>
              <a:rPr lang="zh-CN" altLang="en-US" dirty="0">
                <a:solidFill>
                  <a:schemeClr val="tx1">
                    <a:lumMod val="65000"/>
                    <a:lumOff val="35000"/>
                  </a:schemeClr>
                </a:solidFill>
              </a:rPr>
              <a:t>作为最终评价指标放大了</a:t>
            </a:r>
            <a:r>
              <a:rPr lang="en-US" altLang="zh-CN" dirty="0">
                <a:solidFill>
                  <a:schemeClr val="tx1">
                    <a:lumMod val="65000"/>
                    <a:lumOff val="35000"/>
                  </a:schemeClr>
                </a:solidFill>
              </a:rPr>
              <a:t>Precision</a:t>
            </a:r>
            <a:r>
              <a:rPr lang="zh-CN" altLang="en-US" dirty="0">
                <a:solidFill>
                  <a:schemeClr val="tx1">
                    <a:lumMod val="65000"/>
                    <a:lumOff val="35000"/>
                  </a:schemeClr>
                </a:solidFill>
              </a:rPr>
              <a:t>的比重，所以在做模型融合时，使用了三个非常相似的模型（挑选出第一阶段结束后性能最好的模型，第二阶段分别用</a:t>
            </a:r>
            <a:r>
              <a:rPr lang="en-US" altLang="zh-CN" dirty="0">
                <a:solidFill>
                  <a:schemeClr val="tx1">
                    <a:lumMod val="65000"/>
                    <a:lumOff val="35000"/>
                  </a:schemeClr>
                </a:solidFill>
              </a:rPr>
              <a:t>minimal</a:t>
            </a:r>
            <a:r>
              <a:rPr lang="zh-CN" altLang="en-US" dirty="0">
                <a:solidFill>
                  <a:schemeClr val="tx1">
                    <a:lumMod val="65000"/>
                    <a:lumOff val="35000"/>
                  </a:schemeClr>
                </a:solidFill>
              </a:rPr>
              <a:t>验证集、</a:t>
            </a:r>
            <a:r>
              <a:rPr lang="en-US" altLang="zh-CN" dirty="0">
                <a:solidFill>
                  <a:schemeClr val="tx1">
                    <a:lumMod val="65000"/>
                    <a:lumOff val="35000"/>
                  </a:schemeClr>
                </a:solidFill>
              </a:rPr>
              <a:t>minimal</a:t>
            </a:r>
            <a:r>
              <a:rPr lang="zh-CN" altLang="en-US" dirty="0">
                <a:solidFill>
                  <a:schemeClr val="tx1">
                    <a:lumMod val="65000"/>
                    <a:lumOff val="35000"/>
                  </a:schemeClr>
                </a:solidFill>
              </a:rPr>
              <a:t>验证集且更换随机种子、</a:t>
            </a:r>
            <a:r>
              <a:rPr lang="en-US" altLang="zh-CN" dirty="0" err="1">
                <a:solidFill>
                  <a:schemeClr val="tx1">
                    <a:lumMod val="65000"/>
                    <a:lumOff val="35000"/>
                  </a:schemeClr>
                </a:solidFill>
              </a:rPr>
              <a:t>minimal+fluency</a:t>
            </a:r>
            <a:r>
              <a:rPr lang="zh-CN" altLang="en-US" dirty="0">
                <a:solidFill>
                  <a:schemeClr val="tx1">
                    <a:lumMod val="65000"/>
                    <a:lumOff val="35000"/>
                  </a:schemeClr>
                </a:solidFill>
              </a:rPr>
              <a:t>验证集训练得到三个模型），将三个模型的编辑操作提取出来，只有三个模型同时出现该编辑操作时，编辑操作才会被最终采纳</a:t>
            </a:r>
            <a:r>
              <a:rPr lang="zh-CN" altLang="en-US" dirty="0" smtClean="0">
                <a:solidFill>
                  <a:schemeClr val="tx1">
                    <a:lumMod val="65000"/>
                    <a:lumOff val="35000"/>
                  </a:schemeClr>
                </a:solidFill>
              </a:rPr>
              <a:t>。</a:t>
            </a:r>
            <a:endParaRPr lang="zh-CN" altLang="en-US" dirty="0">
              <a:solidFill>
                <a:schemeClr val="tx1">
                  <a:lumMod val="65000"/>
                  <a:lumOff val="35000"/>
                </a:schemeClr>
              </a:solidFill>
            </a:endParaRPr>
          </a:p>
        </p:txBody>
      </p:sp>
    </p:spTree>
    <p:extLst>
      <p:ext uri="{BB962C8B-B14F-4D97-AF65-F5344CB8AC3E}">
        <p14:creationId xmlns:p14="http://schemas.microsoft.com/office/powerpoint/2010/main" val="2199293468"/>
      </p:ext>
    </p:extLst>
  </p:cSld>
  <p:clrMapOvr>
    <a:masterClrMapping/>
  </p:clrMapOvr>
  <p:transition spd="slow" advTm="0">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占位符 41">
            <a:extLst>
              <a:ext uri="{FF2B5EF4-FFF2-40B4-BE49-F238E27FC236}">
                <a16:creationId xmlns:a16="http://schemas.microsoft.com/office/drawing/2014/main" id="{8BD3F2D8-2630-4A89-A6E0-1A7940FC2491}"/>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a:stretch>
            <a:fillRect/>
          </a:stretch>
        </p:blipFill>
        <p:spPr/>
      </p:pic>
      <p:sp>
        <p:nvSpPr>
          <p:cNvPr id="28" name="任意多边形: 形状 27">
            <a:extLst>
              <a:ext uri="{FF2B5EF4-FFF2-40B4-BE49-F238E27FC236}">
                <a16:creationId xmlns:a16="http://schemas.microsoft.com/office/drawing/2014/main" id="{E0286742-C68E-42A2-9FBF-9024F9C4E4F1}"/>
              </a:ext>
            </a:extLst>
          </p:cNvPr>
          <p:cNvSpPr/>
          <p:nvPr/>
        </p:nvSpPr>
        <p:spPr>
          <a:xfrm>
            <a:off x="0" y="1"/>
            <a:ext cx="10244802" cy="6858001"/>
          </a:xfrm>
          <a:custGeom>
            <a:avLst/>
            <a:gdLst>
              <a:gd name="connsiteX0" fmla="*/ 0 w 10244802"/>
              <a:gd name="connsiteY0" fmla="*/ 0 h 6858001"/>
              <a:gd name="connsiteX1" fmla="*/ 3386801 w 10244802"/>
              <a:gd name="connsiteY1" fmla="*/ 0 h 6858001"/>
              <a:gd name="connsiteX2" fmla="*/ 10244802 w 10244802"/>
              <a:gd name="connsiteY2" fmla="*/ 6858001 h 6858001"/>
              <a:gd name="connsiteX3" fmla="*/ 0 w 1024480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0244802" h="6858001">
                <a:moveTo>
                  <a:pt x="0" y="0"/>
                </a:moveTo>
                <a:lnTo>
                  <a:pt x="3386801" y="0"/>
                </a:lnTo>
                <a:lnTo>
                  <a:pt x="10244802" y="6858001"/>
                </a:lnTo>
                <a:lnTo>
                  <a:pt x="0" y="6858001"/>
                </a:lnTo>
                <a:close/>
              </a:path>
            </a:pathLst>
          </a:custGeom>
          <a:solidFill>
            <a:schemeClr val="accent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a:extLst>
              <a:ext uri="{FF2B5EF4-FFF2-40B4-BE49-F238E27FC236}">
                <a16:creationId xmlns:a16="http://schemas.microsoft.com/office/drawing/2014/main" id="{C9E1FFE9-AFD3-4B2C-B9DA-34FF7F244A9A}"/>
              </a:ext>
            </a:extLst>
          </p:cNvPr>
          <p:cNvSpPr/>
          <p:nvPr/>
        </p:nvSpPr>
        <p:spPr>
          <a:xfrm>
            <a:off x="1" y="1"/>
            <a:ext cx="7160139" cy="6858001"/>
          </a:xfrm>
          <a:custGeom>
            <a:avLst/>
            <a:gdLst>
              <a:gd name="connsiteX0" fmla="*/ 7160138 w 7160139"/>
              <a:gd name="connsiteY0" fmla="*/ 0 h 6858001"/>
              <a:gd name="connsiteX1" fmla="*/ 7160139 w 7160139"/>
              <a:gd name="connsiteY1" fmla="*/ 0 h 6858001"/>
              <a:gd name="connsiteX2" fmla="*/ 5281945 w 7160139"/>
              <a:gd name="connsiteY2" fmla="*/ 1878195 h 6858001"/>
              <a:gd name="connsiteX3" fmla="*/ 0 w 7160139"/>
              <a:gd name="connsiteY3" fmla="*/ 0 h 6858001"/>
              <a:gd name="connsiteX4" fmla="*/ 3386802 w 7160139"/>
              <a:gd name="connsiteY4" fmla="*/ 0 h 6858001"/>
              <a:gd name="connsiteX5" fmla="*/ 5273470 w 7160139"/>
              <a:gd name="connsiteY5" fmla="*/ 1886669 h 6858001"/>
              <a:gd name="connsiteX6" fmla="*/ 302138 w 7160139"/>
              <a:gd name="connsiteY6" fmla="*/ 6858001 h 6858001"/>
              <a:gd name="connsiteX7" fmla="*/ 0 w 716013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0139" h="6858001">
                <a:moveTo>
                  <a:pt x="7160138" y="0"/>
                </a:moveTo>
                <a:lnTo>
                  <a:pt x="7160139" y="0"/>
                </a:lnTo>
                <a:lnTo>
                  <a:pt x="5281945" y="1878195"/>
                </a:lnTo>
                <a:close/>
                <a:moveTo>
                  <a:pt x="0" y="0"/>
                </a:moveTo>
                <a:lnTo>
                  <a:pt x="3386802" y="0"/>
                </a:lnTo>
                <a:lnTo>
                  <a:pt x="5273470" y="1886669"/>
                </a:lnTo>
                <a:lnTo>
                  <a:pt x="302138" y="6858001"/>
                </a:lnTo>
                <a:lnTo>
                  <a:pt x="0" y="6858001"/>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a:extLst>
              <a:ext uri="{FF2B5EF4-FFF2-40B4-BE49-F238E27FC236}">
                <a16:creationId xmlns:a16="http://schemas.microsoft.com/office/drawing/2014/main" id="{9FCF8386-0C8F-442B-9840-781F6BA64C39}"/>
              </a:ext>
            </a:extLst>
          </p:cNvPr>
          <p:cNvSpPr/>
          <p:nvPr/>
        </p:nvSpPr>
        <p:spPr>
          <a:xfrm>
            <a:off x="3386803" y="1"/>
            <a:ext cx="3773336" cy="1886669"/>
          </a:xfrm>
          <a:custGeom>
            <a:avLst/>
            <a:gdLst>
              <a:gd name="connsiteX0" fmla="*/ 0 w 3773336"/>
              <a:gd name="connsiteY0" fmla="*/ 0 h 1886669"/>
              <a:gd name="connsiteX1" fmla="*/ 3773336 w 3773336"/>
              <a:gd name="connsiteY1" fmla="*/ 0 h 1886669"/>
              <a:gd name="connsiteX2" fmla="*/ 1886668 w 3773336"/>
              <a:gd name="connsiteY2" fmla="*/ 1886669 h 1886669"/>
            </a:gdLst>
            <a:ahLst/>
            <a:cxnLst>
              <a:cxn ang="0">
                <a:pos x="connsiteX0" y="connsiteY0"/>
              </a:cxn>
              <a:cxn ang="0">
                <a:pos x="connsiteX1" y="connsiteY1"/>
              </a:cxn>
              <a:cxn ang="0">
                <a:pos x="connsiteX2" y="connsiteY2"/>
              </a:cxn>
            </a:cxnLst>
            <a:rect l="l" t="t" r="r" b="b"/>
            <a:pathLst>
              <a:path w="3773336" h="1886669">
                <a:moveTo>
                  <a:pt x="0" y="0"/>
                </a:moveTo>
                <a:lnTo>
                  <a:pt x="3773336" y="0"/>
                </a:lnTo>
                <a:lnTo>
                  <a:pt x="1886668" y="1886669"/>
                </a:lnTo>
                <a:close/>
              </a:path>
            </a:pathLst>
          </a:cu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a:extLst>
              <a:ext uri="{FF2B5EF4-FFF2-40B4-BE49-F238E27FC236}">
                <a16:creationId xmlns:a16="http://schemas.microsoft.com/office/drawing/2014/main" id="{DCFBAD05-E0B9-4421-B234-0E319C76D802}"/>
              </a:ext>
            </a:extLst>
          </p:cNvPr>
          <p:cNvPicPr>
            <a:picLocks noChangeAspect="1"/>
          </p:cNvPicPr>
          <p:nvPr/>
        </p:nvPicPr>
        <p:blipFill>
          <a:blip r:embed="rId4"/>
          <a:srcRect t="27686" r="5622"/>
          <a:stretch>
            <a:fillRect/>
          </a:stretch>
        </p:blipFill>
        <p:spPr>
          <a:xfrm>
            <a:off x="781505" y="-7831"/>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8" name="图片 47">
            <a:extLst>
              <a:ext uri="{FF2B5EF4-FFF2-40B4-BE49-F238E27FC236}">
                <a16:creationId xmlns:a16="http://schemas.microsoft.com/office/drawing/2014/main" id="{F3F63797-E9F0-46CA-B97D-2F4C54A7A7DE}"/>
              </a:ext>
            </a:extLst>
          </p:cNvPr>
          <p:cNvPicPr>
            <a:picLocks noChangeAspect="1"/>
          </p:cNvPicPr>
          <p:nvPr/>
        </p:nvPicPr>
        <p:blipFill>
          <a:blip r:embed="rId4"/>
          <a:srcRect l="43582"/>
          <a:stretch>
            <a:fillRect/>
          </a:stretch>
        </p:blipFill>
        <p:spPr>
          <a:xfrm flipH="1">
            <a:off x="5725882" y="-4577"/>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sp>
        <p:nvSpPr>
          <p:cNvPr id="43" name="文本框 42">
            <a:extLst>
              <a:ext uri="{FF2B5EF4-FFF2-40B4-BE49-F238E27FC236}">
                <a16:creationId xmlns:a16="http://schemas.microsoft.com/office/drawing/2014/main" id="{C02B4953-DD2E-447B-995F-FF114149BD40}"/>
              </a:ext>
            </a:extLst>
          </p:cNvPr>
          <p:cNvSpPr txBox="1"/>
          <p:nvPr/>
        </p:nvSpPr>
        <p:spPr>
          <a:xfrm>
            <a:off x="996502" y="1645370"/>
            <a:ext cx="2291468" cy="190783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5400" b="1" dirty="0">
                <a:solidFill>
                  <a:schemeClr val="bg1"/>
                </a:solidFill>
                <a:ea typeface="+mj-ea"/>
              </a:rPr>
              <a:t>PART 04</a:t>
            </a:r>
          </a:p>
        </p:txBody>
      </p:sp>
      <p:sp>
        <p:nvSpPr>
          <p:cNvPr id="44" name="文本框 43">
            <a:extLst>
              <a:ext uri="{FF2B5EF4-FFF2-40B4-BE49-F238E27FC236}">
                <a16:creationId xmlns:a16="http://schemas.microsoft.com/office/drawing/2014/main" id="{91DD2887-A1AE-4E54-A475-4834B14E037C}"/>
              </a:ext>
            </a:extLst>
          </p:cNvPr>
          <p:cNvSpPr txBox="1"/>
          <p:nvPr/>
        </p:nvSpPr>
        <p:spPr>
          <a:xfrm>
            <a:off x="3169060" y="4402947"/>
            <a:ext cx="4506661" cy="54553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2800" b="1" dirty="0" smtClean="0">
                <a:solidFill>
                  <a:schemeClr val="bg1"/>
                </a:solidFill>
                <a:ea typeface="+mj-ea"/>
              </a:rPr>
              <a:t>实验分析</a:t>
            </a:r>
            <a:endParaRPr lang="en-US" altLang="zh-CN" sz="2800" b="1" dirty="0">
              <a:solidFill>
                <a:schemeClr val="bg1"/>
              </a:solidFill>
              <a:ea typeface="+mj-ea"/>
            </a:endParaRPr>
          </a:p>
        </p:txBody>
      </p:sp>
      <p:sp>
        <p:nvSpPr>
          <p:cNvPr id="3" name="灯片编号占位符 2"/>
          <p:cNvSpPr>
            <a:spLocks noGrp="1"/>
          </p:cNvSpPr>
          <p:nvPr>
            <p:ph type="sldNum" sz="quarter" idx="11"/>
          </p:nvPr>
        </p:nvSpPr>
        <p:spPr/>
        <p:txBody>
          <a:bodyPr/>
          <a:lstStyle/>
          <a:p>
            <a:fld id="{C5E5DF9E-B8B4-41B6-979F-54FEDD842CBF}" type="slidenum">
              <a:rPr lang="zh-CN" altLang="en-US" smtClean="0"/>
              <a:pPr/>
              <a:t>17</a:t>
            </a:fld>
            <a:endParaRPr lang="zh-CN" altLang="en-US" dirty="0"/>
          </a:p>
        </p:txBody>
      </p:sp>
    </p:spTree>
    <p:extLst>
      <p:ext uri="{BB962C8B-B14F-4D97-AF65-F5344CB8AC3E}">
        <p14:creationId xmlns:p14="http://schemas.microsoft.com/office/powerpoint/2010/main" val="1125056672"/>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a:extLst>
              <a:ext uri="{FF2B5EF4-FFF2-40B4-BE49-F238E27FC236}">
                <a16:creationId xmlns:a16="http://schemas.microsoft.com/office/drawing/2014/main" id="{5DA08EBE-D407-46FB-AA96-350A4C306263}"/>
              </a:ext>
            </a:extLst>
          </p:cNvPr>
          <p:cNvSpPr txBox="1"/>
          <p:nvPr/>
        </p:nvSpPr>
        <p:spPr>
          <a:xfrm>
            <a:off x="1990028" y="266857"/>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dirty="0" smtClean="0">
                <a:solidFill>
                  <a:srgbClr val="8B0012"/>
                </a:solidFill>
                <a:ea typeface="+mj-ea"/>
              </a:rPr>
              <a:t>总体结果</a:t>
            </a:r>
            <a:endParaRPr lang="en-US" altLang="zh-CN" sz="2800" b="1" dirty="0">
              <a:solidFill>
                <a:srgbClr val="8B0012"/>
              </a:solidFill>
              <a:ea typeface="+mj-ea"/>
            </a:endParaRPr>
          </a:p>
        </p:txBody>
      </p:sp>
      <p:pic>
        <p:nvPicPr>
          <p:cNvPr id="2" name="图片 1"/>
          <p:cNvPicPr>
            <a:picLocks noChangeAspect="1"/>
          </p:cNvPicPr>
          <p:nvPr/>
        </p:nvPicPr>
        <p:blipFill>
          <a:blip r:embed="rId3"/>
          <a:stretch>
            <a:fillRect/>
          </a:stretch>
        </p:blipFill>
        <p:spPr>
          <a:xfrm>
            <a:off x="1300353" y="2801303"/>
            <a:ext cx="9983343" cy="3176518"/>
          </a:xfrm>
          <a:prstGeom prst="rect">
            <a:avLst/>
          </a:prstGeom>
        </p:spPr>
      </p:pic>
      <p:sp>
        <p:nvSpPr>
          <p:cNvPr id="5" name="矩形 4"/>
          <p:cNvSpPr/>
          <p:nvPr/>
        </p:nvSpPr>
        <p:spPr>
          <a:xfrm>
            <a:off x="1466088" y="1190720"/>
            <a:ext cx="9515856" cy="1323439"/>
          </a:xfrm>
          <a:prstGeom prst="rect">
            <a:avLst/>
          </a:prstGeom>
        </p:spPr>
        <p:txBody>
          <a:bodyPr wrap="square">
            <a:spAutoFit/>
          </a:bodyPr>
          <a:lstStyle/>
          <a:p>
            <a:r>
              <a:rPr lang="zh-CN" altLang="en-US" sz="2000" dirty="0">
                <a:solidFill>
                  <a:schemeClr val="tx1">
                    <a:lumMod val="65000"/>
                    <a:lumOff val="35000"/>
                  </a:schemeClr>
                </a:solidFill>
              </a:rPr>
              <a:t>本次比赛的测试数据集采用封闭方式给出，仅给定原文本，由各个队伍提交结果文件至在线测评平台。在比赛的两个阶段，每支队伍每天均可提交5次测试集结果</a:t>
            </a:r>
            <a:r>
              <a:rPr lang="zh-CN" altLang="en-US" sz="2000" dirty="0" smtClean="0">
                <a:solidFill>
                  <a:schemeClr val="tx1">
                    <a:lumMod val="65000"/>
                    <a:lumOff val="35000"/>
                  </a:schemeClr>
                </a:solidFill>
              </a:rPr>
              <a:t>。</a:t>
            </a:r>
            <a:r>
              <a:rPr lang="zh-CN" altLang="en-US" sz="2000" dirty="0">
                <a:solidFill>
                  <a:schemeClr val="tx1">
                    <a:lumMod val="65000"/>
                    <a:lumOff val="35000"/>
                  </a:schemeClr>
                </a:solidFill>
              </a:rPr>
              <a:t>下表</a:t>
            </a:r>
            <a:r>
              <a:rPr lang="zh-CN" altLang="en-US" sz="2000" dirty="0" smtClean="0">
                <a:solidFill>
                  <a:schemeClr val="tx1">
                    <a:lumMod val="65000"/>
                    <a:lumOff val="35000"/>
                  </a:schemeClr>
                </a:solidFill>
              </a:rPr>
              <a:t>展示</a:t>
            </a:r>
            <a:r>
              <a:rPr lang="zh-CN" altLang="en-US" sz="2000" dirty="0">
                <a:solidFill>
                  <a:schemeClr val="tx1">
                    <a:lumMod val="65000"/>
                    <a:lumOff val="35000"/>
                  </a:schemeClr>
                </a:solidFill>
              </a:rPr>
              <a:t>了赛道三的第二阶段中指标超过官方基线模型的队伍，BART-base为官方基线模型，kk为本队队名。</a:t>
            </a:r>
          </a:p>
        </p:txBody>
      </p:sp>
    </p:spTree>
    <p:extLst>
      <p:ext uri="{BB962C8B-B14F-4D97-AF65-F5344CB8AC3E}">
        <p14:creationId xmlns:p14="http://schemas.microsoft.com/office/powerpoint/2010/main" val="3004703488"/>
      </p:ext>
    </p:extLst>
  </p:cSld>
  <p:clrMapOvr>
    <a:masterClrMapping/>
  </p:clrMapOvr>
  <p:transition spd="slow" advTm="0">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a:extLst>
              <a:ext uri="{FF2B5EF4-FFF2-40B4-BE49-F238E27FC236}">
                <a16:creationId xmlns:a16="http://schemas.microsoft.com/office/drawing/2014/main" id="{5DA08EBE-D407-46FB-AA96-350A4C306263}"/>
              </a:ext>
            </a:extLst>
          </p:cNvPr>
          <p:cNvSpPr txBox="1"/>
          <p:nvPr/>
        </p:nvSpPr>
        <p:spPr>
          <a:xfrm>
            <a:off x="1990028" y="266857"/>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dirty="0" smtClean="0">
                <a:solidFill>
                  <a:srgbClr val="8B0012"/>
                </a:solidFill>
                <a:ea typeface="+mj-ea"/>
              </a:rPr>
              <a:t>加噪方式分析</a:t>
            </a:r>
            <a:endParaRPr lang="en-US" altLang="zh-CN" sz="2800" b="1" dirty="0">
              <a:solidFill>
                <a:srgbClr val="8B0012"/>
              </a:solidFill>
              <a:ea typeface="+mj-ea"/>
            </a:endParaRPr>
          </a:p>
        </p:txBody>
      </p:sp>
      <p:sp>
        <p:nvSpPr>
          <p:cNvPr id="5" name="矩形 4"/>
          <p:cNvSpPr/>
          <p:nvPr/>
        </p:nvSpPr>
        <p:spPr>
          <a:xfrm>
            <a:off x="1466088" y="1190720"/>
            <a:ext cx="9515856" cy="1569660"/>
          </a:xfrm>
          <a:prstGeom prst="rect">
            <a:avLst/>
          </a:prstGeom>
        </p:spPr>
        <p:txBody>
          <a:bodyPr wrap="square">
            <a:spAutoFit/>
          </a:bodyPr>
          <a:lstStyle/>
          <a:p>
            <a:r>
              <a:rPr lang="zh-CN" altLang="en-US" sz="1600" dirty="0" smtClean="0">
                <a:solidFill>
                  <a:schemeClr val="tx1">
                    <a:lumMod val="65000"/>
                    <a:lumOff val="35000"/>
                  </a:schemeClr>
                </a:solidFill>
              </a:rPr>
              <a:t>本</a:t>
            </a:r>
            <a:r>
              <a:rPr lang="zh-CN" altLang="en-US" sz="1600" dirty="0">
                <a:solidFill>
                  <a:schemeClr val="tx1">
                    <a:lumMod val="65000"/>
                    <a:lumOff val="35000"/>
                  </a:schemeClr>
                </a:solidFill>
              </a:rPr>
              <a:t>队伍探究了两个超</a:t>
            </a:r>
            <a:r>
              <a:rPr lang="zh-CN" altLang="en-US" sz="1600" dirty="0" smtClean="0">
                <a:solidFill>
                  <a:schemeClr val="tx1">
                    <a:lumMod val="65000"/>
                    <a:lumOff val="35000"/>
                  </a:schemeClr>
                </a:solidFill>
              </a:rPr>
              <a:t>参数在</a:t>
            </a:r>
            <a:r>
              <a:rPr lang="zh-CN" altLang="en-US" sz="1600" dirty="0">
                <a:solidFill>
                  <a:schemeClr val="tx1">
                    <a:lumMod val="65000"/>
                    <a:lumOff val="35000"/>
                  </a:schemeClr>
                </a:solidFill>
              </a:rPr>
              <a:t>第一阶段训练的加噪过程中的影响，</a:t>
            </a:r>
            <a:r>
              <a:rPr lang="zh-CN" altLang="en-US" sz="1600" dirty="0" smtClean="0">
                <a:solidFill>
                  <a:schemeClr val="tx1">
                    <a:lumMod val="65000"/>
                    <a:lumOff val="35000"/>
                  </a:schemeClr>
                </a:solidFill>
              </a:rPr>
              <a:t>图片所</a:t>
            </a:r>
            <a:r>
              <a:rPr lang="zh-CN" altLang="en-US" sz="1600" dirty="0">
                <a:solidFill>
                  <a:schemeClr val="tx1">
                    <a:lumMod val="65000"/>
                    <a:lumOff val="35000"/>
                  </a:schemeClr>
                </a:solidFill>
              </a:rPr>
              <a:t>示为动态加噪情况下的验证集得分，且未添加模型后处理环节。加噪</a:t>
            </a:r>
            <a:r>
              <a:rPr lang="zh-CN" altLang="en-US" sz="1600" dirty="0" smtClean="0">
                <a:solidFill>
                  <a:schemeClr val="tx1">
                    <a:lumMod val="65000"/>
                    <a:lumOff val="35000"/>
                  </a:schemeClr>
                </a:solidFill>
              </a:rPr>
              <a:t>比例分别</a:t>
            </a:r>
            <a:r>
              <a:rPr lang="zh-CN" altLang="en-US" sz="1600" dirty="0">
                <a:solidFill>
                  <a:schemeClr val="tx1">
                    <a:lumMod val="65000"/>
                    <a:lumOff val="35000"/>
                  </a:schemeClr>
                </a:solidFill>
              </a:rPr>
              <a:t>取</a:t>
            </a:r>
            <a:r>
              <a:rPr lang="en-US" altLang="zh-CN" sz="1600" dirty="0">
                <a:solidFill>
                  <a:schemeClr val="tx1">
                    <a:lumMod val="65000"/>
                    <a:lumOff val="35000"/>
                  </a:schemeClr>
                </a:solidFill>
              </a:rPr>
              <a:t>0.1</a:t>
            </a:r>
            <a:r>
              <a:rPr lang="zh-CN" altLang="en-US" sz="1600" dirty="0">
                <a:solidFill>
                  <a:schemeClr val="tx1">
                    <a:lumMod val="65000"/>
                    <a:lumOff val="35000"/>
                  </a:schemeClr>
                </a:solidFill>
              </a:rPr>
              <a:t>、</a:t>
            </a:r>
            <a:r>
              <a:rPr lang="en-US" altLang="zh-CN" sz="1600" dirty="0">
                <a:solidFill>
                  <a:schemeClr val="tx1">
                    <a:lumMod val="65000"/>
                    <a:lumOff val="35000"/>
                  </a:schemeClr>
                </a:solidFill>
              </a:rPr>
              <a:t>0.2</a:t>
            </a:r>
            <a:r>
              <a:rPr lang="zh-CN" altLang="en-US" sz="1600" dirty="0">
                <a:solidFill>
                  <a:schemeClr val="tx1">
                    <a:lumMod val="65000"/>
                    <a:lumOff val="35000"/>
                  </a:schemeClr>
                </a:solidFill>
              </a:rPr>
              <a:t>、</a:t>
            </a:r>
            <a:r>
              <a:rPr lang="en-US" altLang="zh-CN" sz="1600" dirty="0">
                <a:solidFill>
                  <a:schemeClr val="tx1">
                    <a:lumMod val="65000"/>
                    <a:lumOff val="35000"/>
                  </a:schemeClr>
                </a:solidFill>
              </a:rPr>
              <a:t>0.3</a:t>
            </a:r>
            <a:r>
              <a:rPr lang="zh-CN" altLang="en-US" sz="1600" dirty="0">
                <a:solidFill>
                  <a:schemeClr val="tx1">
                    <a:lumMod val="65000"/>
                    <a:lumOff val="35000"/>
                  </a:schemeClr>
                </a:solidFill>
              </a:rPr>
              <a:t>、</a:t>
            </a:r>
            <a:r>
              <a:rPr lang="en-US" altLang="zh-CN" sz="1600" dirty="0">
                <a:solidFill>
                  <a:schemeClr val="tx1">
                    <a:lumMod val="65000"/>
                    <a:lumOff val="35000"/>
                  </a:schemeClr>
                </a:solidFill>
              </a:rPr>
              <a:t>0.5</a:t>
            </a:r>
            <a:r>
              <a:rPr lang="zh-CN" altLang="en-US" sz="1600" dirty="0">
                <a:solidFill>
                  <a:schemeClr val="tx1">
                    <a:lumMod val="65000"/>
                    <a:lumOff val="35000"/>
                  </a:schemeClr>
                </a:solidFill>
              </a:rPr>
              <a:t>和</a:t>
            </a:r>
            <a:r>
              <a:rPr lang="en-US" altLang="zh-CN" sz="1600" dirty="0">
                <a:solidFill>
                  <a:schemeClr val="tx1">
                    <a:lumMod val="65000"/>
                    <a:lumOff val="35000"/>
                  </a:schemeClr>
                </a:solidFill>
              </a:rPr>
              <a:t>0.7</a:t>
            </a:r>
            <a:r>
              <a:rPr lang="zh-CN" altLang="en-US" sz="1600" dirty="0">
                <a:solidFill>
                  <a:schemeClr val="tx1">
                    <a:lumMod val="65000"/>
                    <a:lumOff val="35000"/>
                  </a:schemeClr>
                </a:solidFill>
              </a:rPr>
              <a:t>，</a:t>
            </a:r>
            <a:r>
              <a:rPr lang="en-US" altLang="zh-CN" sz="1600" dirty="0">
                <a:solidFill>
                  <a:schemeClr val="tx1">
                    <a:lumMod val="65000"/>
                    <a:lumOff val="35000"/>
                  </a:schemeClr>
                </a:solidFill>
              </a:rPr>
              <a:t>F0.5</a:t>
            </a:r>
            <a:r>
              <a:rPr lang="zh-CN" altLang="en-US" sz="1600" dirty="0">
                <a:solidFill>
                  <a:schemeClr val="tx1">
                    <a:lumMod val="65000"/>
                    <a:lumOff val="35000"/>
                  </a:schemeClr>
                </a:solidFill>
              </a:rPr>
              <a:t>表示最小改动</a:t>
            </a:r>
            <a:r>
              <a:rPr lang="en-US" altLang="zh-CN" sz="1600" dirty="0">
                <a:solidFill>
                  <a:schemeClr val="tx1">
                    <a:lumMod val="65000"/>
                    <a:lumOff val="35000"/>
                  </a:schemeClr>
                </a:solidFill>
              </a:rPr>
              <a:t>F0.5</a:t>
            </a:r>
            <a:r>
              <a:rPr lang="zh-CN" altLang="en-US" sz="1600" dirty="0">
                <a:solidFill>
                  <a:schemeClr val="tx1">
                    <a:lumMod val="65000"/>
                    <a:lumOff val="35000"/>
                  </a:schemeClr>
                </a:solidFill>
              </a:rPr>
              <a:t>和流利提升</a:t>
            </a:r>
            <a:r>
              <a:rPr lang="en-US" altLang="zh-CN" sz="1600" dirty="0">
                <a:solidFill>
                  <a:schemeClr val="tx1">
                    <a:lumMod val="65000"/>
                    <a:lumOff val="35000"/>
                  </a:schemeClr>
                </a:solidFill>
              </a:rPr>
              <a:t>F0.5</a:t>
            </a:r>
            <a:r>
              <a:rPr lang="zh-CN" altLang="en-US" sz="1600" dirty="0">
                <a:solidFill>
                  <a:schemeClr val="tx1">
                    <a:lumMod val="65000"/>
                    <a:lumOff val="35000"/>
                  </a:schemeClr>
                </a:solidFill>
              </a:rPr>
              <a:t>的均值，当被加噪的句子占训练集句子的</a:t>
            </a:r>
            <a:r>
              <a:rPr lang="en-US" altLang="zh-CN" sz="1600" dirty="0" smtClean="0">
                <a:solidFill>
                  <a:schemeClr val="tx1">
                    <a:lumMod val="65000"/>
                    <a:lumOff val="35000"/>
                  </a:schemeClr>
                </a:solidFill>
              </a:rPr>
              <a:t>10%</a:t>
            </a:r>
            <a:r>
              <a:rPr lang="zh-CN" altLang="en-US" sz="1600" dirty="0">
                <a:solidFill>
                  <a:schemeClr val="tx1">
                    <a:lumMod val="65000"/>
                    <a:lumOff val="35000"/>
                  </a:schemeClr>
                </a:solidFill>
              </a:rPr>
              <a:t>时，模型效果最好，当加噪比例持续增大时，噪声将会对模型表现产生负面影响。加噪次数的范围从</a:t>
            </a:r>
            <a:r>
              <a:rPr lang="en-US" altLang="zh-CN" sz="1600" dirty="0">
                <a:solidFill>
                  <a:schemeClr val="tx1">
                    <a:lumMod val="65000"/>
                    <a:lumOff val="35000"/>
                  </a:schemeClr>
                </a:solidFill>
              </a:rPr>
              <a:t>2</a:t>
            </a:r>
            <a:r>
              <a:rPr lang="zh-CN" altLang="en-US" sz="1600" dirty="0">
                <a:solidFill>
                  <a:schemeClr val="tx1">
                    <a:lumMod val="65000"/>
                    <a:lumOff val="35000"/>
                  </a:schemeClr>
                </a:solidFill>
              </a:rPr>
              <a:t>次至</a:t>
            </a:r>
            <a:r>
              <a:rPr lang="en-US" altLang="zh-CN" sz="1600" dirty="0">
                <a:solidFill>
                  <a:schemeClr val="tx1">
                    <a:lumMod val="65000"/>
                    <a:lumOff val="35000"/>
                  </a:schemeClr>
                </a:solidFill>
              </a:rPr>
              <a:t>6</a:t>
            </a:r>
            <a:r>
              <a:rPr lang="zh-CN" altLang="en-US" sz="1600" dirty="0">
                <a:solidFill>
                  <a:schemeClr val="tx1">
                    <a:lumMod val="65000"/>
                    <a:lumOff val="35000"/>
                  </a:schemeClr>
                </a:solidFill>
              </a:rPr>
              <a:t>次，从图中可知，当被加噪的句子有</a:t>
            </a:r>
            <a:r>
              <a:rPr lang="en-US" altLang="zh-CN" sz="1600" dirty="0">
                <a:solidFill>
                  <a:schemeClr val="tx1">
                    <a:lumMod val="65000"/>
                    <a:lumOff val="35000"/>
                  </a:schemeClr>
                </a:solidFill>
              </a:rPr>
              <a:t>4</a:t>
            </a:r>
            <a:r>
              <a:rPr lang="zh-CN" altLang="en-US" sz="1600" dirty="0">
                <a:solidFill>
                  <a:schemeClr val="tx1">
                    <a:lumMod val="65000"/>
                    <a:lumOff val="35000"/>
                  </a:schemeClr>
                </a:solidFill>
              </a:rPr>
              <a:t>个字符被随机替换时，模型效果最好，加噪次数过大或过小都无法使模型在泛化性和鲁棒性之间达到平衡。另外，在同样的加噪</a:t>
            </a:r>
            <a:r>
              <a:rPr lang="zh-CN" altLang="en-US" sz="1600" dirty="0" smtClean="0">
                <a:solidFill>
                  <a:schemeClr val="tx1">
                    <a:lumMod val="65000"/>
                    <a:lumOff val="35000"/>
                  </a:schemeClr>
                </a:solidFill>
              </a:rPr>
              <a:t>比例和</a:t>
            </a:r>
            <a:r>
              <a:rPr lang="zh-CN" altLang="en-US" sz="1600" dirty="0">
                <a:solidFill>
                  <a:schemeClr val="tx1">
                    <a:lumMod val="65000"/>
                    <a:lumOff val="35000"/>
                  </a:schemeClr>
                </a:solidFill>
              </a:rPr>
              <a:t>加噪</a:t>
            </a:r>
            <a:r>
              <a:rPr lang="zh-CN" altLang="en-US" sz="1600" dirty="0" smtClean="0">
                <a:solidFill>
                  <a:schemeClr val="tx1">
                    <a:lumMod val="65000"/>
                    <a:lumOff val="35000"/>
                  </a:schemeClr>
                </a:solidFill>
              </a:rPr>
              <a:t>次数下</a:t>
            </a:r>
            <a:r>
              <a:rPr lang="zh-CN" altLang="en-US" sz="1600" dirty="0">
                <a:solidFill>
                  <a:schemeClr val="tx1">
                    <a:lumMod val="65000"/>
                    <a:lumOff val="35000"/>
                  </a:schemeClr>
                </a:solidFill>
              </a:rPr>
              <a:t>，动态加噪方式的模型表现略优于静态加噪方式</a:t>
            </a:r>
            <a:r>
              <a:rPr lang="zh-CN" altLang="en-US" sz="1600" dirty="0" smtClean="0">
                <a:solidFill>
                  <a:schemeClr val="tx1">
                    <a:lumMod val="65000"/>
                    <a:lumOff val="35000"/>
                  </a:schemeClr>
                </a:solidFill>
              </a:rPr>
              <a:t>，</a:t>
            </a:r>
            <a:endParaRPr lang="zh-CN" altLang="en-US" sz="1600" dirty="0">
              <a:solidFill>
                <a:schemeClr val="tx1">
                  <a:lumMod val="65000"/>
                  <a:lumOff val="35000"/>
                </a:schemeClr>
              </a:solidFill>
            </a:endParaRPr>
          </a:p>
        </p:txBody>
      </p:sp>
      <p:pic>
        <p:nvPicPr>
          <p:cNvPr id="4" name="图片 3"/>
          <p:cNvPicPr>
            <a:picLocks noChangeAspect="1"/>
          </p:cNvPicPr>
          <p:nvPr/>
        </p:nvPicPr>
        <p:blipFill>
          <a:blip r:embed="rId3"/>
          <a:stretch>
            <a:fillRect/>
          </a:stretch>
        </p:blipFill>
        <p:spPr>
          <a:xfrm>
            <a:off x="2193798" y="2904554"/>
            <a:ext cx="7581138" cy="3086191"/>
          </a:xfrm>
          <a:prstGeom prst="rect">
            <a:avLst/>
          </a:prstGeom>
        </p:spPr>
      </p:pic>
    </p:spTree>
    <p:extLst>
      <p:ext uri="{BB962C8B-B14F-4D97-AF65-F5344CB8AC3E}">
        <p14:creationId xmlns:p14="http://schemas.microsoft.com/office/powerpoint/2010/main" val="1260342855"/>
      </p:ext>
    </p:extLst>
  </p:cSld>
  <p:clrMapOvr>
    <a:masterClrMapping/>
  </p:clrMapOvr>
  <p:transition spd="slow" advTm="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462869D-9515-4915-A04B-255137F3908B}"/>
              </a:ext>
            </a:extLst>
          </p:cNvPr>
          <p:cNvSpPr txBox="1"/>
          <p:nvPr/>
        </p:nvSpPr>
        <p:spPr>
          <a:xfrm>
            <a:off x="1971233" y="437364"/>
            <a:ext cx="3320168" cy="73539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4000" b="1" dirty="0">
                <a:solidFill>
                  <a:srgbClr val="C00000"/>
                </a:solidFill>
                <a:ea typeface="+mj-ea"/>
              </a:rPr>
              <a:t>CONTENT</a:t>
            </a:r>
          </a:p>
        </p:txBody>
      </p:sp>
      <p:sp>
        <p:nvSpPr>
          <p:cNvPr id="4" name="菱形 3">
            <a:extLst>
              <a:ext uri="{FF2B5EF4-FFF2-40B4-BE49-F238E27FC236}">
                <a16:creationId xmlns:a16="http://schemas.microsoft.com/office/drawing/2014/main" id="{3F6F3D7F-015C-4E17-B6B6-25EC93691CB0}"/>
              </a:ext>
            </a:extLst>
          </p:cNvPr>
          <p:cNvSpPr/>
          <p:nvPr/>
        </p:nvSpPr>
        <p:spPr>
          <a:xfrm>
            <a:off x="2667000" y="1"/>
            <a:ext cx="6858000" cy="6858000"/>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a:extLst>
              <a:ext uri="{FF2B5EF4-FFF2-40B4-BE49-F238E27FC236}">
                <a16:creationId xmlns:a16="http://schemas.microsoft.com/office/drawing/2014/main" id="{1C301ED5-5F13-4BAE-AF74-ADF209D35C84}"/>
              </a:ext>
            </a:extLst>
          </p:cNvPr>
          <p:cNvSpPr/>
          <p:nvPr/>
        </p:nvSpPr>
        <p:spPr>
          <a:xfrm>
            <a:off x="1192891" y="2590800"/>
            <a:ext cx="1676402" cy="167640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a:extLst>
              <a:ext uri="{FF2B5EF4-FFF2-40B4-BE49-F238E27FC236}">
                <a16:creationId xmlns:a16="http://schemas.microsoft.com/office/drawing/2014/main" id="{59201687-0036-4502-91E0-403DF5A816A4}"/>
              </a:ext>
            </a:extLst>
          </p:cNvPr>
          <p:cNvSpPr/>
          <p:nvPr/>
        </p:nvSpPr>
        <p:spPr>
          <a:xfrm>
            <a:off x="3902830" y="2590800"/>
            <a:ext cx="1676402" cy="167640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a:extLst>
              <a:ext uri="{FF2B5EF4-FFF2-40B4-BE49-F238E27FC236}">
                <a16:creationId xmlns:a16="http://schemas.microsoft.com/office/drawing/2014/main" id="{105D48FB-94C9-4D0E-99C8-CF79FA62B316}"/>
              </a:ext>
            </a:extLst>
          </p:cNvPr>
          <p:cNvSpPr/>
          <p:nvPr/>
        </p:nvSpPr>
        <p:spPr>
          <a:xfrm>
            <a:off x="6612769" y="2590800"/>
            <a:ext cx="1676402" cy="167640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菱形 7">
            <a:extLst>
              <a:ext uri="{FF2B5EF4-FFF2-40B4-BE49-F238E27FC236}">
                <a16:creationId xmlns:a16="http://schemas.microsoft.com/office/drawing/2014/main" id="{C4B61884-4141-40AF-A72F-0F7980E7D197}"/>
              </a:ext>
            </a:extLst>
          </p:cNvPr>
          <p:cNvSpPr/>
          <p:nvPr/>
        </p:nvSpPr>
        <p:spPr>
          <a:xfrm>
            <a:off x="9322707" y="2590800"/>
            <a:ext cx="1676402" cy="167640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44E5C92D-6ED6-48F9-853F-DB850B458CE6}"/>
              </a:ext>
            </a:extLst>
          </p:cNvPr>
          <p:cNvGrpSpPr/>
          <p:nvPr/>
        </p:nvGrpSpPr>
        <p:grpSpPr>
          <a:xfrm>
            <a:off x="921378" y="4407574"/>
            <a:ext cx="2219428" cy="612155"/>
            <a:chOff x="921378" y="4407574"/>
            <a:chExt cx="2219428" cy="612155"/>
          </a:xfrm>
        </p:grpSpPr>
        <p:sp>
          <p:nvSpPr>
            <p:cNvPr id="11" name="文本框 10">
              <a:extLst>
                <a:ext uri="{FF2B5EF4-FFF2-40B4-BE49-F238E27FC236}">
                  <a16:creationId xmlns:a16="http://schemas.microsoft.com/office/drawing/2014/main" id="{0B6328B5-727C-4A34-B718-B74F22405EBA}"/>
                </a:ext>
              </a:extLst>
            </p:cNvPr>
            <p:cNvSpPr txBox="1"/>
            <p:nvPr/>
          </p:nvSpPr>
          <p:spPr>
            <a:xfrm>
              <a:off x="921378" y="4407574"/>
              <a:ext cx="2219428" cy="38369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b="1" dirty="0">
                  <a:solidFill>
                    <a:srgbClr val="C00000"/>
                  </a:solidFill>
                  <a:ea typeface="+mj-ea"/>
                </a:rPr>
                <a:t>背景介绍</a:t>
              </a:r>
              <a:endParaRPr lang="en-US" altLang="zh-CN" b="1" dirty="0">
                <a:solidFill>
                  <a:srgbClr val="C00000"/>
                </a:solidFill>
                <a:ea typeface="+mj-ea"/>
              </a:endParaRPr>
            </a:p>
          </p:txBody>
        </p:sp>
        <p:sp>
          <p:nvSpPr>
            <p:cNvPr id="12" name="文本框 11">
              <a:extLst>
                <a:ext uri="{FF2B5EF4-FFF2-40B4-BE49-F238E27FC236}">
                  <a16:creationId xmlns:a16="http://schemas.microsoft.com/office/drawing/2014/main" id="{A562959B-0389-4F3E-BC3B-2609BBF6069D}"/>
                </a:ext>
              </a:extLst>
            </p:cNvPr>
            <p:cNvSpPr txBox="1"/>
            <p:nvPr/>
          </p:nvSpPr>
          <p:spPr>
            <a:xfrm>
              <a:off x="1061148" y="4781522"/>
              <a:ext cx="1939886" cy="238207"/>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900" dirty="0">
                <a:solidFill>
                  <a:schemeClr val="bg1">
                    <a:lumMod val="50000"/>
                  </a:schemeClr>
                </a:solidFill>
                <a:latin typeface="+mj-ea"/>
                <a:ea typeface="+mj-ea"/>
              </a:endParaRPr>
            </a:p>
          </p:txBody>
        </p:sp>
      </p:grpSp>
      <p:grpSp>
        <p:nvGrpSpPr>
          <p:cNvPr id="10" name="组合 9">
            <a:extLst>
              <a:ext uri="{FF2B5EF4-FFF2-40B4-BE49-F238E27FC236}">
                <a16:creationId xmlns:a16="http://schemas.microsoft.com/office/drawing/2014/main" id="{54B27F88-9ED6-4BDA-9CC4-C1D7661AE589}"/>
              </a:ext>
            </a:extLst>
          </p:cNvPr>
          <p:cNvGrpSpPr/>
          <p:nvPr/>
        </p:nvGrpSpPr>
        <p:grpSpPr>
          <a:xfrm>
            <a:off x="3631317" y="4407574"/>
            <a:ext cx="2219428" cy="612155"/>
            <a:chOff x="3631317" y="4407574"/>
            <a:chExt cx="2219428" cy="612155"/>
          </a:xfrm>
        </p:grpSpPr>
        <p:sp>
          <p:nvSpPr>
            <p:cNvPr id="14" name="文本框 13">
              <a:extLst>
                <a:ext uri="{FF2B5EF4-FFF2-40B4-BE49-F238E27FC236}">
                  <a16:creationId xmlns:a16="http://schemas.microsoft.com/office/drawing/2014/main" id="{4C5D6AF2-C210-4459-A2CE-21A60481E011}"/>
                </a:ext>
              </a:extLst>
            </p:cNvPr>
            <p:cNvSpPr txBox="1"/>
            <p:nvPr/>
          </p:nvSpPr>
          <p:spPr>
            <a:xfrm>
              <a:off x="3631317" y="4407574"/>
              <a:ext cx="2219428" cy="38369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b="1" dirty="0" smtClean="0">
                  <a:solidFill>
                    <a:srgbClr val="C00000"/>
                  </a:solidFill>
                  <a:ea typeface="+mj-ea"/>
                </a:rPr>
                <a:t>任务定义</a:t>
              </a:r>
              <a:endParaRPr lang="en-US" altLang="zh-CN" b="1" dirty="0">
                <a:solidFill>
                  <a:srgbClr val="C00000"/>
                </a:solidFill>
                <a:ea typeface="+mj-ea"/>
              </a:endParaRPr>
            </a:p>
          </p:txBody>
        </p:sp>
        <p:sp>
          <p:nvSpPr>
            <p:cNvPr id="15" name="文本框 14">
              <a:extLst>
                <a:ext uri="{FF2B5EF4-FFF2-40B4-BE49-F238E27FC236}">
                  <a16:creationId xmlns:a16="http://schemas.microsoft.com/office/drawing/2014/main" id="{57C1A8DA-1B41-4F13-8645-D261BAD90CAE}"/>
                </a:ext>
              </a:extLst>
            </p:cNvPr>
            <p:cNvSpPr txBox="1"/>
            <p:nvPr/>
          </p:nvSpPr>
          <p:spPr>
            <a:xfrm>
              <a:off x="3771087" y="4781522"/>
              <a:ext cx="1939886" cy="238207"/>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900" dirty="0">
                <a:solidFill>
                  <a:schemeClr val="bg1">
                    <a:lumMod val="50000"/>
                  </a:schemeClr>
                </a:solidFill>
                <a:latin typeface="+mj-ea"/>
                <a:ea typeface="+mj-ea"/>
              </a:endParaRPr>
            </a:p>
          </p:txBody>
        </p:sp>
      </p:grpSp>
      <p:grpSp>
        <p:nvGrpSpPr>
          <p:cNvPr id="13" name="组合 12">
            <a:extLst>
              <a:ext uri="{FF2B5EF4-FFF2-40B4-BE49-F238E27FC236}">
                <a16:creationId xmlns:a16="http://schemas.microsoft.com/office/drawing/2014/main" id="{811D1323-97FD-40A6-94CC-FEDCBEE19748}"/>
              </a:ext>
            </a:extLst>
          </p:cNvPr>
          <p:cNvGrpSpPr/>
          <p:nvPr/>
        </p:nvGrpSpPr>
        <p:grpSpPr>
          <a:xfrm>
            <a:off x="6341256" y="4407574"/>
            <a:ext cx="2219428" cy="612155"/>
            <a:chOff x="6341256" y="4407574"/>
            <a:chExt cx="2219428" cy="612155"/>
          </a:xfrm>
        </p:grpSpPr>
        <p:sp>
          <p:nvSpPr>
            <p:cNvPr id="17" name="文本框 16">
              <a:extLst>
                <a:ext uri="{FF2B5EF4-FFF2-40B4-BE49-F238E27FC236}">
                  <a16:creationId xmlns:a16="http://schemas.microsoft.com/office/drawing/2014/main" id="{3CC80877-75B0-4BE2-82E3-0899D0737D58}"/>
                </a:ext>
              </a:extLst>
            </p:cNvPr>
            <p:cNvSpPr txBox="1"/>
            <p:nvPr/>
          </p:nvSpPr>
          <p:spPr>
            <a:xfrm>
              <a:off x="6341256" y="4407574"/>
              <a:ext cx="2219428" cy="38369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b="1" dirty="0" smtClean="0">
                  <a:solidFill>
                    <a:srgbClr val="C00000"/>
                  </a:solidFill>
                  <a:ea typeface="+mj-ea"/>
                </a:rPr>
                <a:t>模型介绍</a:t>
              </a:r>
              <a:endParaRPr lang="en-US" altLang="zh-CN" b="1" dirty="0">
                <a:solidFill>
                  <a:srgbClr val="C00000"/>
                </a:solidFill>
                <a:ea typeface="+mj-ea"/>
              </a:endParaRPr>
            </a:p>
          </p:txBody>
        </p:sp>
        <p:sp>
          <p:nvSpPr>
            <p:cNvPr id="18" name="文本框 17">
              <a:extLst>
                <a:ext uri="{FF2B5EF4-FFF2-40B4-BE49-F238E27FC236}">
                  <a16:creationId xmlns:a16="http://schemas.microsoft.com/office/drawing/2014/main" id="{32DB549E-00BE-4549-8F36-81293923C17B}"/>
                </a:ext>
              </a:extLst>
            </p:cNvPr>
            <p:cNvSpPr txBox="1"/>
            <p:nvPr/>
          </p:nvSpPr>
          <p:spPr>
            <a:xfrm>
              <a:off x="6481026" y="4781522"/>
              <a:ext cx="1939886" cy="238207"/>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900" dirty="0">
                <a:solidFill>
                  <a:schemeClr val="bg1">
                    <a:lumMod val="50000"/>
                  </a:schemeClr>
                </a:solidFill>
                <a:latin typeface="+mj-ea"/>
                <a:ea typeface="+mj-ea"/>
              </a:endParaRPr>
            </a:p>
          </p:txBody>
        </p:sp>
      </p:grpSp>
      <p:grpSp>
        <p:nvGrpSpPr>
          <p:cNvPr id="16" name="组合 15">
            <a:extLst>
              <a:ext uri="{FF2B5EF4-FFF2-40B4-BE49-F238E27FC236}">
                <a16:creationId xmlns:a16="http://schemas.microsoft.com/office/drawing/2014/main" id="{BFDB0C8B-744C-41FA-A6FE-EE88217F9161}"/>
              </a:ext>
            </a:extLst>
          </p:cNvPr>
          <p:cNvGrpSpPr/>
          <p:nvPr/>
        </p:nvGrpSpPr>
        <p:grpSpPr>
          <a:xfrm>
            <a:off x="9045567" y="4407574"/>
            <a:ext cx="2219428" cy="612155"/>
            <a:chOff x="9045567" y="4407574"/>
            <a:chExt cx="2219428" cy="612155"/>
          </a:xfrm>
        </p:grpSpPr>
        <p:sp>
          <p:nvSpPr>
            <p:cNvPr id="20" name="文本框 19">
              <a:extLst>
                <a:ext uri="{FF2B5EF4-FFF2-40B4-BE49-F238E27FC236}">
                  <a16:creationId xmlns:a16="http://schemas.microsoft.com/office/drawing/2014/main" id="{E322B1A5-61DD-4151-B9EC-821A858A8583}"/>
                </a:ext>
              </a:extLst>
            </p:cNvPr>
            <p:cNvSpPr txBox="1"/>
            <p:nvPr/>
          </p:nvSpPr>
          <p:spPr>
            <a:xfrm>
              <a:off x="9045567" y="4407574"/>
              <a:ext cx="2219428" cy="38369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b="1" dirty="0" smtClean="0">
                  <a:solidFill>
                    <a:srgbClr val="C00000"/>
                  </a:solidFill>
                  <a:ea typeface="+mj-ea"/>
                </a:rPr>
                <a:t>实验分析</a:t>
              </a:r>
              <a:endParaRPr lang="en-US" altLang="zh-CN" b="1" dirty="0">
                <a:solidFill>
                  <a:srgbClr val="C00000"/>
                </a:solidFill>
                <a:ea typeface="+mj-ea"/>
              </a:endParaRPr>
            </a:p>
          </p:txBody>
        </p:sp>
        <p:sp>
          <p:nvSpPr>
            <p:cNvPr id="21" name="文本框 20">
              <a:extLst>
                <a:ext uri="{FF2B5EF4-FFF2-40B4-BE49-F238E27FC236}">
                  <a16:creationId xmlns:a16="http://schemas.microsoft.com/office/drawing/2014/main" id="{D863239C-4F0C-4E6E-9EF9-C4346D69AACB}"/>
                </a:ext>
              </a:extLst>
            </p:cNvPr>
            <p:cNvSpPr txBox="1"/>
            <p:nvPr/>
          </p:nvSpPr>
          <p:spPr>
            <a:xfrm>
              <a:off x="9185337" y="4781522"/>
              <a:ext cx="1939886" cy="238207"/>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900" dirty="0">
                <a:solidFill>
                  <a:schemeClr val="bg1">
                    <a:lumMod val="50000"/>
                  </a:schemeClr>
                </a:solidFill>
                <a:latin typeface="+mj-ea"/>
                <a:ea typeface="+mj-ea"/>
              </a:endParaRPr>
            </a:p>
          </p:txBody>
        </p:sp>
      </p:grpSp>
      <p:sp>
        <p:nvSpPr>
          <p:cNvPr id="22" name="菱形 21">
            <a:extLst>
              <a:ext uri="{FF2B5EF4-FFF2-40B4-BE49-F238E27FC236}">
                <a16:creationId xmlns:a16="http://schemas.microsoft.com/office/drawing/2014/main" id="{9532E34A-7AC6-4180-A89A-6CEEBB4556AD}"/>
              </a:ext>
            </a:extLst>
          </p:cNvPr>
          <p:cNvSpPr/>
          <p:nvPr/>
        </p:nvSpPr>
        <p:spPr>
          <a:xfrm>
            <a:off x="1260132" y="2370361"/>
            <a:ext cx="529662" cy="52966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23" name="菱形 22">
            <a:extLst>
              <a:ext uri="{FF2B5EF4-FFF2-40B4-BE49-F238E27FC236}">
                <a16:creationId xmlns:a16="http://schemas.microsoft.com/office/drawing/2014/main" id="{6D62812C-E3B0-4DB5-A45D-5D8804641A01}"/>
              </a:ext>
            </a:extLst>
          </p:cNvPr>
          <p:cNvSpPr/>
          <p:nvPr/>
        </p:nvSpPr>
        <p:spPr>
          <a:xfrm>
            <a:off x="3970071" y="2370361"/>
            <a:ext cx="529662" cy="52966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24" name="菱形 23">
            <a:extLst>
              <a:ext uri="{FF2B5EF4-FFF2-40B4-BE49-F238E27FC236}">
                <a16:creationId xmlns:a16="http://schemas.microsoft.com/office/drawing/2014/main" id="{D6CC6FFB-4851-4FA2-B8F0-C3FFB91428DC}"/>
              </a:ext>
            </a:extLst>
          </p:cNvPr>
          <p:cNvSpPr/>
          <p:nvPr/>
        </p:nvSpPr>
        <p:spPr>
          <a:xfrm>
            <a:off x="6680010" y="2370361"/>
            <a:ext cx="529662" cy="52966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25" name="菱形 24">
            <a:extLst>
              <a:ext uri="{FF2B5EF4-FFF2-40B4-BE49-F238E27FC236}">
                <a16:creationId xmlns:a16="http://schemas.microsoft.com/office/drawing/2014/main" id="{DB039C94-3B9C-48D5-B0EE-6EDC5ED725E0}"/>
              </a:ext>
            </a:extLst>
          </p:cNvPr>
          <p:cNvSpPr/>
          <p:nvPr/>
        </p:nvSpPr>
        <p:spPr>
          <a:xfrm>
            <a:off x="9389948" y="2370361"/>
            <a:ext cx="529662" cy="52966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30" name="椭圆 25">
            <a:extLst>
              <a:ext uri="{FF2B5EF4-FFF2-40B4-BE49-F238E27FC236}">
                <a16:creationId xmlns:a16="http://schemas.microsoft.com/office/drawing/2014/main" id="{C5E0E549-B95B-4DC1-B3B6-1F2AB0511319}"/>
              </a:ext>
            </a:extLst>
          </p:cNvPr>
          <p:cNvSpPr/>
          <p:nvPr/>
        </p:nvSpPr>
        <p:spPr>
          <a:xfrm>
            <a:off x="1821770" y="3222684"/>
            <a:ext cx="418642" cy="412632"/>
          </a:xfrm>
          <a:custGeom>
            <a:avLst/>
            <a:gdLst>
              <a:gd name="connsiteX0" fmla="*/ 155534 w 331788"/>
              <a:gd name="connsiteY0" fmla="*/ 53107 h 327025"/>
              <a:gd name="connsiteX1" fmla="*/ 176255 w 331788"/>
              <a:gd name="connsiteY1" fmla="*/ 53107 h 327025"/>
              <a:gd name="connsiteX2" fmla="*/ 283746 w 331788"/>
              <a:gd name="connsiteY2" fmla="*/ 141384 h 327025"/>
              <a:gd name="connsiteX3" fmla="*/ 288926 w 331788"/>
              <a:gd name="connsiteY3" fmla="*/ 154366 h 327025"/>
              <a:gd name="connsiteX4" fmla="*/ 288926 w 331788"/>
              <a:gd name="connsiteY4" fmla="*/ 310149 h 327025"/>
              <a:gd name="connsiteX5" fmla="*/ 273385 w 331788"/>
              <a:gd name="connsiteY5" fmla="*/ 327025 h 327025"/>
              <a:gd name="connsiteX6" fmla="*/ 207337 w 331788"/>
              <a:gd name="connsiteY6" fmla="*/ 327025 h 327025"/>
              <a:gd name="connsiteX7" fmla="*/ 207337 w 331788"/>
              <a:gd name="connsiteY7" fmla="*/ 234854 h 327025"/>
              <a:gd name="connsiteX8" fmla="*/ 195681 w 331788"/>
              <a:gd name="connsiteY8" fmla="*/ 223170 h 327025"/>
              <a:gd name="connsiteX9" fmla="*/ 136108 w 331788"/>
              <a:gd name="connsiteY9" fmla="*/ 223170 h 327025"/>
              <a:gd name="connsiteX10" fmla="*/ 124452 w 331788"/>
              <a:gd name="connsiteY10" fmla="*/ 234854 h 327025"/>
              <a:gd name="connsiteX11" fmla="*/ 124452 w 331788"/>
              <a:gd name="connsiteY11" fmla="*/ 327025 h 327025"/>
              <a:gd name="connsiteX12" fmla="*/ 58404 w 331788"/>
              <a:gd name="connsiteY12" fmla="*/ 327025 h 327025"/>
              <a:gd name="connsiteX13" fmla="*/ 42863 w 331788"/>
              <a:gd name="connsiteY13" fmla="*/ 310149 h 327025"/>
              <a:gd name="connsiteX14" fmla="*/ 42863 w 331788"/>
              <a:gd name="connsiteY14" fmla="*/ 154366 h 327025"/>
              <a:gd name="connsiteX15" fmla="*/ 48043 w 331788"/>
              <a:gd name="connsiteY15" fmla="*/ 141384 h 327025"/>
              <a:gd name="connsiteX16" fmla="*/ 155534 w 331788"/>
              <a:gd name="connsiteY16" fmla="*/ 53107 h 327025"/>
              <a:gd name="connsiteX17" fmla="*/ 165894 w 331788"/>
              <a:gd name="connsiteY17" fmla="*/ 0 h 327025"/>
              <a:gd name="connsiteX18" fmla="*/ 189223 w 331788"/>
              <a:gd name="connsiteY18" fmla="*/ 9125 h 327025"/>
              <a:gd name="connsiteX19" fmla="*/ 325308 w 331788"/>
              <a:gd name="connsiteY19" fmla="*/ 117321 h 327025"/>
              <a:gd name="connsiteX20" fmla="*/ 331788 w 331788"/>
              <a:gd name="connsiteY20" fmla="*/ 130356 h 327025"/>
              <a:gd name="connsiteX21" fmla="*/ 331788 w 331788"/>
              <a:gd name="connsiteY21" fmla="*/ 143392 h 327025"/>
              <a:gd name="connsiteX22" fmla="*/ 314940 w 331788"/>
              <a:gd name="connsiteY22" fmla="*/ 160338 h 327025"/>
              <a:gd name="connsiteX23" fmla="*/ 298091 w 331788"/>
              <a:gd name="connsiteY23" fmla="*/ 143392 h 327025"/>
              <a:gd name="connsiteX24" fmla="*/ 298091 w 331788"/>
              <a:gd name="connsiteY24" fmla="*/ 139481 h 327025"/>
              <a:gd name="connsiteX25" fmla="*/ 176263 w 331788"/>
              <a:gd name="connsiteY25" fmla="*/ 41714 h 327025"/>
              <a:gd name="connsiteX26" fmla="*/ 165894 w 331788"/>
              <a:gd name="connsiteY26" fmla="*/ 37804 h 327025"/>
              <a:gd name="connsiteX27" fmla="*/ 155526 w 331788"/>
              <a:gd name="connsiteY27" fmla="*/ 41714 h 327025"/>
              <a:gd name="connsiteX28" fmla="*/ 33697 w 331788"/>
              <a:gd name="connsiteY28" fmla="*/ 139481 h 327025"/>
              <a:gd name="connsiteX29" fmla="*/ 33697 w 331788"/>
              <a:gd name="connsiteY29" fmla="*/ 143392 h 327025"/>
              <a:gd name="connsiteX30" fmla="*/ 16849 w 331788"/>
              <a:gd name="connsiteY30" fmla="*/ 160338 h 327025"/>
              <a:gd name="connsiteX31" fmla="*/ 0 w 331788"/>
              <a:gd name="connsiteY31" fmla="*/ 143392 h 327025"/>
              <a:gd name="connsiteX32" fmla="*/ 0 w 331788"/>
              <a:gd name="connsiteY32" fmla="*/ 130356 h 327025"/>
              <a:gd name="connsiteX33" fmla="*/ 6480 w 331788"/>
              <a:gd name="connsiteY33" fmla="*/ 117321 h 327025"/>
              <a:gd name="connsiteX34" fmla="*/ 142565 w 331788"/>
              <a:gd name="connsiteY34" fmla="*/ 9125 h 327025"/>
              <a:gd name="connsiteX35" fmla="*/ 165894 w 331788"/>
              <a:gd name="connsiteY35" fmla="*/ 0 h 32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1788" h="327025">
                <a:moveTo>
                  <a:pt x="155534" y="53107"/>
                </a:moveTo>
                <a:cubicBezTo>
                  <a:pt x="162009" y="49212"/>
                  <a:pt x="169780" y="49212"/>
                  <a:pt x="176255" y="53107"/>
                </a:cubicBezTo>
                <a:cubicBezTo>
                  <a:pt x="176255" y="53107"/>
                  <a:pt x="176255" y="53107"/>
                  <a:pt x="283746" y="141384"/>
                </a:cubicBezTo>
                <a:cubicBezTo>
                  <a:pt x="286336" y="143980"/>
                  <a:pt x="288926" y="149173"/>
                  <a:pt x="288926" y="154366"/>
                </a:cubicBezTo>
                <a:cubicBezTo>
                  <a:pt x="288926" y="154366"/>
                  <a:pt x="288926" y="154366"/>
                  <a:pt x="288926" y="310149"/>
                </a:cubicBezTo>
                <a:cubicBezTo>
                  <a:pt x="288926" y="319236"/>
                  <a:pt x="282451" y="327025"/>
                  <a:pt x="273385" y="327025"/>
                </a:cubicBezTo>
                <a:cubicBezTo>
                  <a:pt x="273385" y="327025"/>
                  <a:pt x="273385" y="327025"/>
                  <a:pt x="207337" y="327025"/>
                </a:cubicBezTo>
                <a:cubicBezTo>
                  <a:pt x="207337" y="327025"/>
                  <a:pt x="207337" y="327025"/>
                  <a:pt x="207337" y="234854"/>
                </a:cubicBezTo>
                <a:cubicBezTo>
                  <a:pt x="207337" y="228363"/>
                  <a:pt x="202157" y="223170"/>
                  <a:pt x="195681" y="223170"/>
                </a:cubicBezTo>
                <a:cubicBezTo>
                  <a:pt x="195681" y="223170"/>
                  <a:pt x="195681" y="223170"/>
                  <a:pt x="136108" y="223170"/>
                </a:cubicBezTo>
                <a:cubicBezTo>
                  <a:pt x="129633" y="223170"/>
                  <a:pt x="124452" y="228363"/>
                  <a:pt x="124452" y="234854"/>
                </a:cubicBezTo>
                <a:cubicBezTo>
                  <a:pt x="124452" y="234854"/>
                  <a:pt x="124452" y="234854"/>
                  <a:pt x="124452" y="327025"/>
                </a:cubicBezTo>
                <a:cubicBezTo>
                  <a:pt x="124452" y="327025"/>
                  <a:pt x="124452" y="327025"/>
                  <a:pt x="58404" y="327025"/>
                </a:cubicBezTo>
                <a:cubicBezTo>
                  <a:pt x="49338" y="327025"/>
                  <a:pt x="42863" y="319236"/>
                  <a:pt x="42863" y="310149"/>
                </a:cubicBezTo>
                <a:cubicBezTo>
                  <a:pt x="42863" y="310149"/>
                  <a:pt x="42863" y="310149"/>
                  <a:pt x="42863" y="154366"/>
                </a:cubicBezTo>
                <a:cubicBezTo>
                  <a:pt x="42863" y="149173"/>
                  <a:pt x="45453" y="143980"/>
                  <a:pt x="48043" y="141384"/>
                </a:cubicBezTo>
                <a:cubicBezTo>
                  <a:pt x="48043" y="141384"/>
                  <a:pt x="48043" y="141384"/>
                  <a:pt x="155534" y="53107"/>
                </a:cubicBezTo>
                <a:close/>
                <a:moveTo>
                  <a:pt x="165894" y="0"/>
                </a:moveTo>
                <a:cubicBezTo>
                  <a:pt x="173670" y="0"/>
                  <a:pt x="182743" y="2607"/>
                  <a:pt x="189223" y="9125"/>
                </a:cubicBezTo>
                <a:cubicBezTo>
                  <a:pt x="189223" y="9125"/>
                  <a:pt x="189223" y="9125"/>
                  <a:pt x="325308" y="117321"/>
                </a:cubicBezTo>
                <a:cubicBezTo>
                  <a:pt x="329196" y="121231"/>
                  <a:pt x="331788" y="126446"/>
                  <a:pt x="331788" y="130356"/>
                </a:cubicBezTo>
                <a:cubicBezTo>
                  <a:pt x="331788" y="130356"/>
                  <a:pt x="331788" y="138178"/>
                  <a:pt x="331788" y="143392"/>
                </a:cubicBezTo>
                <a:cubicBezTo>
                  <a:pt x="331788" y="152517"/>
                  <a:pt x="324012" y="160338"/>
                  <a:pt x="314940" y="160338"/>
                </a:cubicBezTo>
                <a:cubicBezTo>
                  <a:pt x="305867" y="160338"/>
                  <a:pt x="298091" y="152517"/>
                  <a:pt x="298091" y="143392"/>
                </a:cubicBezTo>
                <a:cubicBezTo>
                  <a:pt x="298091" y="142088"/>
                  <a:pt x="298091" y="140785"/>
                  <a:pt x="298091" y="139481"/>
                </a:cubicBezTo>
                <a:cubicBezTo>
                  <a:pt x="298091" y="139481"/>
                  <a:pt x="298091" y="139481"/>
                  <a:pt x="176263" y="41714"/>
                </a:cubicBezTo>
                <a:cubicBezTo>
                  <a:pt x="176263" y="41714"/>
                  <a:pt x="171078" y="37804"/>
                  <a:pt x="165894" y="37804"/>
                </a:cubicBezTo>
                <a:cubicBezTo>
                  <a:pt x="160710" y="37804"/>
                  <a:pt x="155526" y="41714"/>
                  <a:pt x="155526" y="41714"/>
                </a:cubicBezTo>
                <a:cubicBezTo>
                  <a:pt x="155526" y="41714"/>
                  <a:pt x="155526" y="41714"/>
                  <a:pt x="33697" y="139481"/>
                </a:cubicBezTo>
                <a:cubicBezTo>
                  <a:pt x="33697" y="140785"/>
                  <a:pt x="33697" y="142088"/>
                  <a:pt x="33697" y="143392"/>
                </a:cubicBezTo>
                <a:cubicBezTo>
                  <a:pt x="33697" y="152517"/>
                  <a:pt x="25921" y="160338"/>
                  <a:pt x="16849" y="160338"/>
                </a:cubicBezTo>
                <a:cubicBezTo>
                  <a:pt x="7776" y="160338"/>
                  <a:pt x="0" y="152517"/>
                  <a:pt x="0" y="143392"/>
                </a:cubicBezTo>
                <a:cubicBezTo>
                  <a:pt x="0" y="138178"/>
                  <a:pt x="0" y="130356"/>
                  <a:pt x="0" y="130356"/>
                </a:cubicBezTo>
                <a:cubicBezTo>
                  <a:pt x="0" y="126446"/>
                  <a:pt x="2592" y="121231"/>
                  <a:pt x="6480" y="117321"/>
                </a:cubicBezTo>
                <a:cubicBezTo>
                  <a:pt x="6480" y="117321"/>
                  <a:pt x="6480" y="117321"/>
                  <a:pt x="142565" y="9125"/>
                </a:cubicBezTo>
                <a:cubicBezTo>
                  <a:pt x="149046" y="2607"/>
                  <a:pt x="158118"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椭圆 26">
            <a:extLst>
              <a:ext uri="{FF2B5EF4-FFF2-40B4-BE49-F238E27FC236}">
                <a16:creationId xmlns:a16="http://schemas.microsoft.com/office/drawing/2014/main" id="{5DC53EBE-BD35-469D-83FB-B633320C7606}"/>
              </a:ext>
            </a:extLst>
          </p:cNvPr>
          <p:cNvSpPr/>
          <p:nvPr/>
        </p:nvSpPr>
        <p:spPr>
          <a:xfrm>
            <a:off x="4531709" y="3273730"/>
            <a:ext cx="418642" cy="310541"/>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椭圆 27">
            <a:extLst>
              <a:ext uri="{FF2B5EF4-FFF2-40B4-BE49-F238E27FC236}">
                <a16:creationId xmlns:a16="http://schemas.microsoft.com/office/drawing/2014/main" id="{47A0FE25-2EC0-4A79-A84D-D61CF20274F2}"/>
              </a:ext>
            </a:extLst>
          </p:cNvPr>
          <p:cNvSpPr/>
          <p:nvPr/>
        </p:nvSpPr>
        <p:spPr>
          <a:xfrm>
            <a:off x="7246500" y="3219679"/>
            <a:ext cx="418642" cy="418642"/>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椭圆 28">
            <a:extLst>
              <a:ext uri="{FF2B5EF4-FFF2-40B4-BE49-F238E27FC236}">
                <a16:creationId xmlns:a16="http://schemas.microsoft.com/office/drawing/2014/main" id="{DF40D5D3-2EAB-4618-9EA7-655ECDE61D05}"/>
              </a:ext>
            </a:extLst>
          </p:cNvPr>
          <p:cNvSpPr/>
          <p:nvPr/>
        </p:nvSpPr>
        <p:spPr>
          <a:xfrm>
            <a:off x="9989208" y="3219679"/>
            <a:ext cx="350537" cy="418642"/>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1632687988"/>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
                                          </p:val>
                                        </p:tav>
                                        <p:tav tm="100000">
                                          <p:val>
                                            <p:strVal val="#ppt_w"/>
                                          </p:val>
                                        </p:tav>
                                      </p:tavLst>
                                    </p:anim>
                                    <p:anim calcmode="lin" valueType="num">
                                      <p:cBhvr>
                                        <p:cTn id="59" dur="500" fill="hold"/>
                                        <p:tgtEl>
                                          <p:spTgt spid="30"/>
                                        </p:tgtEl>
                                        <p:attrNameLst>
                                          <p:attrName>ppt_h</p:attrName>
                                        </p:attrNameLst>
                                      </p:cBhvr>
                                      <p:tavLst>
                                        <p:tav tm="0">
                                          <p:val>
                                            <p:fltVal val="0"/>
                                          </p:val>
                                        </p:tav>
                                        <p:tav tm="100000">
                                          <p:val>
                                            <p:strVal val="#ppt_h"/>
                                          </p:val>
                                        </p:tav>
                                      </p:tavLst>
                                    </p:anim>
                                    <p:animEffect transition="in" filter="fade">
                                      <p:cBhvr>
                                        <p:cTn id="60" dur="500"/>
                                        <p:tgtEl>
                                          <p:spTgt spid="3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500" fill="hold"/>
                                        <p:tgtEl>
                                          <p:spTgt spid="31"/>
                                        </p:tgtEl>
                                        <p:attrNameLst>
                                          <p:attrName>ppt_w</p:attrName>
                                        </p:attrNameLst>
                                      </p:cBhvr>
                                      <p:tavLst>
                                        <p:tav tm="0">
                                          <p:val>
                                            <p:fltVal val="0"/>
                                          </p:val>
                                        </p:tav>
                                        <p:tav tm="100000">
                                          <p:val>
                                            <p:strVal val="#ppt_w"/>
                                          </p:val>
                                        </p:tav>
                                      </p:tavLst>
                                    </p:anim>
                                    <p:anim calcmode="lin" valueType="num">
                                      <p:cBhvr>
                                        <p:cTn id="64" dur="500" fill="hold"/>
                                        <p:tgtEl>
                                          <p:spTgt spid="31"/>
                                        </p:tgtEl>
                                        <p:attrNameLst>
                                          <p:attrName>ppt_h</p:attrName>
                                        </p:attrNameLst>
                                      </p:cBhvr>
                                      <p:tavLst>
                                        <p:tav tm="0">
                                          <p:val>
                                            <p:fltVal val="0"/>
                                          </p:val>
                                        </p:tav>
                                        <p:tav tm="100000">
                                          <p:val>
                                            <p:strVal val="#ppt_h"/>
                                          </p:val>
                                        </p:tav>
                                      </p:tavLst>
                                    </p:anim>
                                    <p:animEffect transition="in" filter="fade">
                                      <p:cBhvr>
                                        <p:cTn id="65" dur="500"/>
                                        <p:tgtEl>
                                          <p:spTgt spid="3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p:cTn id="68" dur="500" fill="hold"/>
                                        <p:tgtEl>
                                          <p:spTgt spid="32"/>
                                        </p:tgtEl>
                                        <p:attrNameLst>
                                          <p:attrName>ppt_w</p:attrName>
                                        </p:attrNameLst>
                                      </p:cBhvr>
                                      <p:tavLst>
                                        <p:tav tm="0">
                                          <p:val>
                                            <p:fltVal val="0"/>
                                          </p:val>
                                        </p:tav>
                                        <p:tav tm="100000">
                                          <p:val>
                                            <p:strVal val="#ppt_w"/>
                                          </p:val>
                                        </p:tav>
                                      </p:tavLst>
                                    </p:anim>
                                    <p:anim calcmode="lin" valueType="num">
                                      <p:cBhvr>
                                        <p:cTn id="69" dur="500" fill="hold"/>
                                        <p:tgtEl>
                                          <p:spTgt spid="32"/>
                                        </p:tgtEl>
                                        <p:attrNameLst>
                                          <p:attrName>ppt_h</p:attrName>
                                        </p:attrNameLst>
                                      </p:cBhvr>
                                      <p:tavLst>
                                        <p:tav tm="0">
                                          <p:val>
                                            <p:fltVal val="0"/>
                                          </p:val>
                                        </p:tav>
                                        <p:tav tm="100000">
                                          <p:val>
                                            <p:strVal val="#ppt_h"/>
                                          </p:val>
                                        </p:tav>
                                      </p:tavLst>
                                    </p:anim>
                                    <p:animEffect transition="in" filter="fade">
                                      <p:cBhvr>
                                        <p:cTn id="70" dur="500"/>
                                        <p:tgtEl>
                                          <p:spTgt spid="3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500"/>
                            </p:stCondLst>
                            <p:childTnLst>
                              <p:par>
                                <p:cTn id="77" presetID="12" presetClass="entr" presetSubtype="1" fill="hold" nodeType="after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p:tgtEl>
                                          <p:spTgt spid="9"/>
                                        </p:tgtEl>
                                        <p:attrNameLst>
                                          <p:attrName>ppt_y</p:attrName>
                                        </p:attrNameLst>
                                      </p:cBhvr>
                                      <p:tavLst>
                                        <p:tav tm="0">
                                          <p:val>
                                            <p:strVal val="#ppt_y-#ppt_h*1.125000"/>
                                          </p:val>
                                        </p:tav>
                                        <p:tav tm="100000">
                                          <p:val>
                                            <p:strVal val="#ppt_y"/>
                                          </p:val>
                                        </p:tav>
                                      </p:tavLst>
                                    </p:anim>
                                    <p:animEffect transition="in" filter="wipe(down)">
                                      <p:cBhvr>
                                        <p:cTn id="80" dur="500"/>
                                        <p:tgtEl>
                                          <p:spTgt spid="9"/>
                                        </p:tgtEl>
                                      </p:cBhvr>
                                    </p:animEffect>
                                  </p:childTnLst>
                                </p:cTn>
                              </p:par>
                            </p:childTnLst>
                          </p:cTn>
                        </p:par>
                        <p:par>
                          <p:cTn id="81" fill="hold">
                            <p:stCondLst>
                              <p:cond delay="2000"/>
                            </p:stCondLst>
                            <p:childTnLst>
                              <p:par>
                                <p:cTn id="82" presetID="12" presetClass="entr" presetSubtype="1"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additive="base">
                                        <p:cTn id="84" dur="500"/>
                                        <p:tgtEl>
                                          <p:spTgt spid="10"/>
                                        </p:tgtEl>
                                        <p:attrNameLst>
                                          <p:attrName>ppt_y</p:attrName>
                                        </p:attrNameLst>
                                      </p:cBhvr>
                                      <p:tavLst>
                                        <p:tav tm="0">
                                          <p:val>
                                            <p:strVal val="#ppt_y-#ppt_h*1.125000"/>
                                          </p:val>
                                        </p:tav>
                                        <p:tav tm="100000">
                                          <p:val>
                                            <p:strVal val="#ppt_y"/>
                                          </p:val>
                                        </p:tav>
                                      </p:tavLst>
                                    </p:anim>
                                    <p:animEffect transition="in" filter="wipe(down)">
                                      <p:cBhvr>
                                        <p:cTn id="85" dur="500"/>
                                        <p:tgtEl>
                                          <p:spTgt spid="10"/>
                                        </p:tgtEl>
                                      </p:cBhvr>
                                    </p:animEffect>
                                  </p:childTnLst>
                                </p:cTn>
                              </p:par>
                            </p:childTnLst>
                          </p:cTn>
                        </p:par>
                        <p:par>
                          <p:cTn id="86" fill="hold">
                            <p:stCondLst>
                              <p:cond delay="2500"/>
                            </p:stCondLst>
                            <p:childTnLst>
                              <p:par>
                                <p:cTn id="87" presetID="12" presetClass="entr" presetSubtype="1" fill="hold" nodeType="after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additive="base">
                                        <p:cTn id="89" dur="500"/>
                                        <p:tgtEl>
                                          <p:spTgt spid="13"/>
                                        </p:tgtEl>
                                        <p:attrNameLst>
                                          <p:attrName>ppt_y</p:attrName>
                                        </p:attrNameLst>
                                      </p:cBhvr>
                                      <p:tavLst>
                                        <p:tav tm="0">
                                          <p:val>
                                            <p:strVal val="#ppt_y-#ppt_h*1.125000"/>
                                          </p:val>
                                        </p:tav>
                                        <p:tav tm="100000">
                                          <p:val>
                                            <p:strVal val="#ppt_y"/>
                                          </p:val>
                                        </p:tav>
                                      </p:tavLst>
                                    </p:anim>
                                    <p:animEffect transition="in" filter="wipe(down)">
                                      <p:cBhvr>
                                        <p:cTn id="90" dur="500"/>
                                        <p:tgtEl>
                                          <p:spTgt spid="13"/>
                                        </p:tgtEl>
                                      </p:cBhvr>
                                    </p:animEffect>
                                  </p:childTnLst>
                                </p:cTn>
                              </p:par>
                            </p:childTnLst>
                          </p:cTn>
                        </p:par>
                        <p:par>
                          <p:cTn id="91" fill="hold">
                            <p:stCondLst>
                              <p:cond delay="3000"/>
                            </p:stCondLst>
                            <p:childTnLst>
                              <p:par>
                                <p:cTn id="92" presetID="12" presetClass="entr" presetSubtype="1" fill="hold" nodeType="afterEffect">
                                  <p:stCondLst>
                                    <p:cond delay="0"/>
                                  </p:stCondLst>
                                  <p:childTnLst>
                                    <p:set>
                                      <p:cBhvr>
                                        <p:cTn id="93" dur="1" fill="hold">
                                          <p:stCondLst>
                                            <p:cond delay="0"/>
                                          </p:stCondLst>
                                        </p:cTn>
                                        <p:tgtEl>
                                          <p:spTgt spid="16"/>
                                        </p:tgtEl>
                                        <p:attrNameLst>
                                          <p:attrName>style.visibility</p:attrName>
                                        </p:attrNameLst>
                                      </p:cBhvr>
                                      <p:to>
                                        <p:strVal val="visible"/>
                                      </p:to>
                                    </p:set>
                                    <p:anim calcmode="lin" valueType="num">
                                      <p:cBhvr additive="base">
                                        <p:cTn id="94" dur="500"/>
                                        <p:tgtEl>
                                          <p:spTgt spid="16"/>
                                        </p:tgtEl>
                                        <p:attrNameLst>
                                          <p:attrName>ppt_y</p:attrName>
                                        </p:attrNameLst>
                                      </p:cBhvr>
                                      <p:tavLst>
                                        <p:tav tm="0">
                                          <p:val>
                                            <p:strVal val="#ppt_y-#ppt_h*1.125000"/>
                                          </p:val>
                                        </p:tav>
                                        <p:tav tm="100000">
                                          <p:val>
                                            <p:strVal val="#ppt_y"/>
                                          </p:val>
                                        </p:tav>
                                      </p:tavLst>
                                    </p:anim>
                                    <p:animEffect transition="in" filter="wipe(down)">
                                      <p:cBhvr>
                                        <p:cTn id="9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22" grpId="0" animBg="1"/>
      <p:bldP spid="23" grpId="0" animBg="1"/>
      <p:bldP spid="24" grpId="0" animBg="1"/>
      <p:bldP spid="25" grpId="0" animBg="1"/>
      <p:bldP spid="30" grpId="0" animBg="1"/>
      <p:bldP spid="31" grpId="0" animBg="1"/>
      <p:bldP spid="32" grpId="0" animBg="1"/>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a:extLst>
              <a:ext uri="{FF2B5EF4-FFF2-40B4-BE49-F238E27FC236}">
                <a16:creationId xmlns:a16="http://schemas.microsoft.com/office/drawing/2014/main" id="{5DA08EBE-D407-46FB-AA96-350A4C306263}"/>
              </a:ext>
            </a:extLst>
          </p:cNvPr>
          <p:cNvSpPr txBox="1"/>
          <p:nvPr/>
        </p:nvSpPr>
        <p:spPr>
          <a:xfrm>
            <a:off x="1990028" y="266857"/>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dirty="0" smtClean="0">
                <a:solidFill>
                  <a:srgbClr val="8B0012"/>
                </a:solidFill>
                <a:ea typeface="+mj-ea"/>
              </a:rPr>
              <a:t>消融实验</a:t>
            </a:r>
            <a:endParaRPr lang="en-US" altLang="zh-CN" sz="2800" b="1" dirty="0">
              <a:solidFill>
                <a:srgbClr val="8B0012"/>
              </a:solidFill>
              <a:ea typeface="+mj-ea"/>
            </a:endParaRPr>
          </a:p>
        </p:txBody>
      </p:sp>
      <p:sp>
        <p:nvSpPr>
          <p:cNvPr id="5" name="矩形 4"/>
          <p:cNvSpPr/>
          <p:nvPr/>
        </p:nvSpPr>
        <p:spPr>
          <a:xfrm>
            <a:off x="1274064" y="4336256"/>
            <a:ext cx="9515856" cy="1754326"/>
          </a:xfrm>
          <a:prstGeom prst="rect">
            <a:avLst/>
          </a:prstGeom>
        </p:spPr>
        <p:txBody>
          <a:bodyPr wrap="square">
            <a:spAutoFit/>
          </a:bodyPr>
          <a:lstStyle/>
          <a:p>
            <a:r>
              <a:rPr lang="zh-CN" altLang="en-US" dirty="0" smtClean="0">
                <a:solidFill>
                  <a:schemeClr val="tx1">
                    <a:lumMod val="65000"/>
                    <a:lumOff val="35000"/>
                  </a:schemeClr>
                </a:solidFill>
              </a:rPr>
              <a:t>受</a:t>
            </a:r>
            <a:r>
              <a:rPr lang="zh-CN" altLang="en-US" dirty="0">
                <a:solidFill>
                  <a:schemeClr val="tx1">
                    <a:lumMod val="65000"/>
                    <a:lumOff val="35000"/>
                  </a:schemeClr>
                </a:solidFill>
              </a:rPr>
              <a:t>预训练模型的词表限制，一些常见的中文标点或字符在分词阶段会被</a:t>
            </a:r>
            <a:r>
              <a:rPr lang="en-US" altLang="zh-CN" dirty="0">
                <a:solidFill>
                  <a:schemeClr val="tx1">
                    <a:lumMod val="65000"/>
                    <a:lumOff val="35000"/>
                  </a:schemeClr>
                </a:solidFill>
              </a:rPr>
              <a:t>[UNK]</a:t>
            </a:r>
            <a:r>
              <a:rPr lang="zh-CN" altLang="en-US" dirty="0">
                <a:solidFill>
                  <a:schemeClr val="tx1">
                    <a:lumMod val="65000"/>
                    <a:lumOff val="35000"/>
                  </a:schemeClr>
                </a:solidFill>
              </a:rPr>
              <a:t>替代</a:t>
            </a:r>
            <a:r>
              <a:rPr lang="en-US" altLang="zh-CN" dirty="0">
                <a:solidFill>
                  <a:schemeClr val="tx1">
                    <a:lumMod val="65000"/>
                    <a:lumOff val="35000"/>
                  </a:schemeClr>
                </a:solidFill>
              </a:rPr>
              <a:t>,</a:t>
            </a:r>
            <a:r>
              <a:rPr lang="zh-CN" altLang="en-US" dirty="0">
                <a:solidFill>
                  <a:schemeClr val="tx1">
                    <a:lumMod val="65000"/>
                    <a:lumOff val="35000"/>
                  </a:schemeClr>
                </a:solidFill>
              </a:rPr>
              <a:t>导致模型输出也带有</a:t>
            </a:r>
            <a:r>
              <a:rPr lang="en-US" altLang="zh-CN" dirty="0">
                <a:solidFill>
                  <a:schemeClr val="tx1">
                    <a:lumMod val="65000"/>
                    <a:lumOff val="35000"/>
                  </a:schemeClr>
                </a:solidFill>
              </a:rPr>
              <a:t>[UNK]</a:t>
            </a:r>
            <a:r>
              <a:rPr lang="zh-CN" altLang="en-US" dirty="0">
                <a:solidFill>
                  <a:schemeClr val="tx1">
                    <a:lumMod val="65000"/>
                    <a:lumOff val="35000"/>
                  </a:schemeClr>
                </a:solidFill>
              </a:rPr>
              <a:t>标识</a:t>
            </a:r>
            <a:r>
              <a:rPr lang="zh-CN" altLang="en-US" dirty="0" smtClean="0">
                <a:solidFill>
                  <a:schemeClr val="tx1">
                    <a:lumMod val="65000"/>
                    <a:lumOff val="35000"/>
                  </a:schemeClr>
                </a:solidFill>
              </a:rPr>
              <a:t>。在</a:t>
            </a:r>
            <a:r>
              <a:rPr lang="zh-CN" altLang="en-US" dirty="0">
                <a:solidFill>
                  <a:schemeClr val="tx1">
                    <a:lumMod val="65000"/>
                    <a:lumOff val="35000"/>
                  </a:schemeClr>
                </a:solidFill>
              </a:rPr>
              <a:t>此次比赛语料中，超出词表范围的字符有中文单双上下引号、生僻字“噫”等。其中，中文单双上下引号出现频率较高，训练集原句中共出现</a:t>
            </a:r>
            <a:r>
              <a:rPr lang="en-US" altLang="zh-CN" dirty="0">
                <a:solidFill>
                  <a:schemeClr val="tx1">
                    <a:lumMod val="65000"/>
                    <a:lumOff val="35000"/>
                  </a:schemeClr>
                </a:solidFill>
              </a:rPr>
              <a:t>61306</a:t>
            </a:r>
            <a:r>
              <a:rPr lang="zh-CN" altLang="en-US" dirty="0">
                <a:solidFill>
                  <a:schemeClr val="tx1">
                    <a:lumMod val="65000"/>
                    <a:lumOff val="35000"/>
                  </a:schemeClr>
                </a:solidFill>
              </a:rPr>
              <a:t>次，验证集原句中共出现</a:t>
            </a:r>
            <a:r>
              <a:rPr lang="en-US" altLang="zh-CN" dirty="0">
                <a:solidFill>
                  <a:schemeClr val="tx1">
                    <a:lumMod val="65000"/>
                    <a:lumOff val="35000"/>
                  </a:schemeClr>
                </a:solidFill>
              </a:rPr>
              <a:t>2238</a:t>
            </a:r>
            <a:r>
              <a:rPr lang="zh-CN" altLang="en-US" dirty="0">
                <a:solidFill>
                  <a:schemeClr val="tx1">
                    <a:lumMod val="65000"/>
                    <a:lumOff val="35000"/>
                  </a:schemeClr>
                </a:solidFill>
              </a:rPr>
              <a:t>次，第一阶段测试集中共出现</a:t>
            </a:r>
            <a:r>
              <a:rPr lang="en-US" altLang="zh-CN" dirty="0">
                <a:solidFill>
                  <a:schemeClr val="tx1">
                    <a:lumMod val="65000"/>
                    <a:lumOff val="35000"/>
                  </a:schemeClr>
                </a:solidFill>
              </a:rPr>
              <a:t>112</a:t>
            </a:r>
            <a:r>
              <a:rPr lang="zh-CN" altLang="en-US" dirty="0">
                <a:solidFill>
                  <a:schemeClr val="tx1">
                    <a:lumMod val="65000"/>
                    <a:lumOff val="35000"/>
                  </a:schemeClr>
                </a:solidFill>
              </a:rPr>
              <a:t>次，第二阶段测试集共出现</a:t>
            </a:r>
            <a:r>
              <a:rPr lang="en-US" altLang="zh-CN" dirty="0">
                <a:solidFill>
                  <a:schemeClr val="tx1">
                    <a:lumMod val="65000"/>
                    <a:lumOff val="35000"/>
                  </a:schemeClr>
                </a:solidFill>
              </a:rPr>
              <a:t>1216</a:t>
            </a:r>
            <a:r>
              <a:rPr lang="zh-CN" altLang="en-US" dirty="0">
                <a:solidFill>
                  <a:schemeClr val="tx1">
                    <a:lumMod val="65000"/>
                    <a:lumOff val="35000"/>
                  </a:schemeClr>
                </a:solidFill>
              </a:rPr>
              <a:t>次。如果直接评测模型输出结果，以第二阶段测试集为例，其中的</a:t>
            </a:r>
            <a:r>
              <a:rPr lang="en-US" altLang="zh-CN" dirty="0">
                <a:solidFill>
                  <a:schemeClr val="tx1">
                    <a:lumMod val="65000"/>
                    <a:lumOff val="35000"/>
                  </a:schemeClr>
                </a:solidFill>
              </a:rPr>
              <a:t>1216</a:t>
            </a:r>
            <a:r>
              <a:rPr lang="zh-CN" altLang="en-US" dirty="0">
                <a:solidFill>
                  <a:schemeClr val="tx1">
                    <a:lumMod val="65000"/>
                    <a:lumOff val="35000"/>
                  </a:schemeClr>
                </a:solidFill>
              </a:rPr>
              <a:t>次编辑操作都是将中文单双上下引号替换成</a:t>
            </a:r>
            <a:r>
              <a:rPr lang="en-US" altLang="zh-CN" dirty="0">
                <a:solidFill>
                  <a:schemeClr val="tx1">
                    <a:lumMod val="65000"/>
                    <a:lumOff val="35000"/>
                  </a:schemeClr>
                </a:solidFill>
              </a:rPr>
              <a:t>[UNK]</a:t>
            </a:r>
            <a:r>
              <a:rPr lang="zh-CN" altLang="en-US" dirty="0">
                <a:solidFill>
                  <a:schemeClr val="tx1">
                    <a:lumMod val="65000"/>
                    <a:lumOff val="35000"/>
                  </a:schemeClr>
                </a:solidFill>
              </a:rPr>
              <a:t>，这些编辑操作必然是错误的</a:t>
            </a:r>
            <a:r>
              <a:rPr lang="zh-CN" altLang="en-US" dirty="0" smtClean="0">
                <a:solidFill>
                  <a:schemeClr val="tx1">
                    <a:lumMod val="65000"/>
                    <a:lumOff val="35000"/>
                  </a:schemeClr>
                </a:solidFill>
              </a:rPr>
              <a:t>。</a:t>
            </a:r>
            <a:endParaRPr lang="zh-CN" altLang="en-US" dirty="0">
              <a:solidFill>
                <a:schemeClr val="tx1">
                  <a:lumMod val="65000"/>
                  <a:lumOff val="35000"/>
                </a:schemeClr>
              </a:solidFill>
            </a:endParaRPr>
          </a:p>
        </p:txBody>
      </p:sp>
      <p:pic>
        <p:nvPicPr>
          <p:cNvPr id="4" name="图片 3"/>
          <p:cNvPicPr>
            <a:picLocks noChangeAspect="1"/>
          </p:cNvPicPr>
          <p:nvPr/>
        </p:nvPicPr>
        <p:blipFill>
          <a:blip r:embed="rId3"/>
          <a:stretch>
            <a:fillRect/>
          </a:stretch>
        </p:blipFill>
        <p:spPr>
          <a:xfrm>
            <a:off x="1131189" y="1087564"/>
            <a:ext cx="9649587" cy="3045913"/>
          </a:xfrm>
          <a:prstGeom prst="rect">
            <a:avLst/>
          </a:prstGeom>
        </p:spPr>
      </p:pic>
    </p:spTree>
    <p:extLst>
      <p:ext uri="{BB962C8B-B14F-4D97-AF65-F5344CB8AC3E}">
        <p14:creationId xmlns:p14="http://schemas.microsoft.com/office/powerpoint/2010/main" val="228629182"/>
      </p:ext>
    </p:extLst>
  </p:cSld>
  <p:clrMapOvr>
    <a:masterClrMapping/>
  </p:clrMapOvr>
  <p:transition spd="slow" advTm="0">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 name="图片占位符 437">
            <a:extLst>
              <a:ext uri="{FF2B5EF4-FFF2-40B4-BE49-F238E27FC236}">
                <a16:creationId xmlns:a16="http://schemas.microsoft.com/office/drawing/2014/main" id="{02288FC9-F887-45CE-AA11-EC4B3A235E48}"/>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a:stretch>
            <a:fillRect/>
          </a:stretch>
        </p:blipFill>
        <p:spPr/>
      </p:pic>
      <p:sp>
        <p:nvSpPr>
          <p:cNvPr id="5" name="菱形 4">
            <a:extLst>
              <a:ext uri="{FF2B5EF4-FFF2-40B4-BE49-F238E27FC236}">
                <a16:creationId xmlns:a16="http://schemas.microsoft.com/office/drawing/2014/main" id="{8E3E72ED-C77C-4465-BEC7-5CF4C5BA2B6F}"/>
              </a:ext>
            </a:extLst>
          </p:cNvPr>
          <p:cNvSpPr/>
          <p:nvPr/>
        </p:nvSpPr>
        <p:spPr>
          <a:xfrm>
            <a:off x="5737928" y="9937"/>
            <a:ext cx="4937327" cy="4937327"/>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任意多边形: 形状 414">
            <a:extLst>
              <a:ext uri="{FF2B5EF4-FFF2-40B4-BE49-F238E27FC236}">
                <a16:creationId xmlns:a16="http://schemas.microsoft.com/office/drawing/2014/main" id="{B6A71BCC-0956-44AA-88FC-87EBB0C0B720}"/>
              </a:ext>
            </a:extLst>
          </p:cNvPr>
          <p:cNvSpPr/>
          <p:nvPr/>
        </p:nvSpPr>
        <p:spPr>
          <a:xfrm>
            <a:off x="8210508" y="2482307"/>
            <a:ext cx="3994847" cy="4375693"/>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任意多边形: 形状 410">
            <a:extLst>
              <a:ext uri="{FF2B5EF4-FFF2-40B4-BE49-F238E27FC236}">
                <a16:creationId xmlns:a16="http://schemas.microsoft.com/office/drawing/2014/main" id="{98BE3547-0A56-4D12-A064-F0E551989EC5}"/>
              </a:ext>
            </a:extLst>
          </p:cNvPr>
          <p:cNvSpPr/>
          <p:nvPr/>
        </p:nvSpPr>
        <p:spPr>
          <a:xfrm>
            <a:off x="10665271" y="930386"/>
            <a:ext cx="1540086" cy="3080171"/>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任意多边形: 形状 413">
            <a:extLst>
              <a:ext uri="{FF2B5EF4-FFF2-40B4-BE49-F238E27FC236}">
                <a16:creationId xmlns:a16="http://schemas.microsoft.com/office/drawing/2014/main" id="{F1BD2BFA-44D8-492D-A44C-5370A9FC5D42}"/>
              </a:ext>
            </a:extLst>
          </p:cNvPr>
          <p:cNvSpPr/>
          <p:nvPr/>
        </p:nvSpPr>
        <p:spPr>
          <a:xfrm>
            <a:off x="8195579" y="-7831"/>
            <a:ext cx="4009778" cy="2486731"/>
          </a:xfrm>
          <a:custGeom>
            <a:avLst/>
            <a:gdLst>
              <a:gd name="connsiteX0" fmla="*/ 12046 w 4009778"/>
              <a:gd name="connsiteY0" fmla="*/ 0 h 2486731"/>
              <a:gd name="connsiteX1" fmla="*/ 4009778 w 4009778"/>
              <a:gd name="connsiteY1" fmla="*/ 0 h 2486731"/>
              <a:gd name="connsiteX2" fmla="*/ 4009778 w 4009778"/>
              <a:gd name="connsiteY2" fmla="*/ 951638 h 2486731"/>
              <a:gd name="connsiteX3" fmla="*/ 2474685 w 4009778"/>
              <a:gd name="connsiteY3" fmla="*/ 2486731 h 2486731"/>
              <a:gd name="connsiteX4" fmla="*/ 0 w 4009778"/>
              <a:gd name="connsiteY4" fmla="*/ 12046 h 248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9778" h="2486731">
                <a:moveTo>
                  <a:pt x="12046" y="0"/>
                </a:moveTo>
                <a:lnTo>
                  <a:pt x="4009778" y="0"/>
                </a:lnTo>
                <a:lnTo>
                  <a:pt x="4009778" y="951638"/>
                </a:lnTo>
                <a:lnTo>
                  <a:pt x="2474685" y="2486731"/>
                </a:lnTo>
                <a:lnTo>
                  <a:pt x="0" y="12046"/>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419" name="图片 418">
            <a:extLst>
              <a:ext uri="{FF2B5EF4-FFF2-40B4-BE49-F238E27FC236}">
                <a16:creationId xmlns:a16="http://schemas.microsoft.com/office/drawing/2014/main" id="{D7DA2D33-EAEF-4CCF-A051-9903E13AA0E2}"/>
              </a:ext>
            </a:extLst>
          </p:cNvPr>
          <p:cNvPicPr>
            <a:picLocks noChangeAspect="1"/>
          </p:cNvPicPr>
          <p:nvPr/>
        </p:nvPicPr>
        <p:blipFill>
          <a:blip r:embed="rId4"/>
          <a:srcRect t="27686" r="5622"/>
          <a:stretch>
            <a:fillRect/>
          </a:stretch>
        </p:blipFill>
        <p:spPr>
          <a:xfrm>
            <a:off x="781505" y="-7831"/>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08" name="图片 407">
            <a:extLst>
              <a:ext uri="{FF2B5EF4-FFF2-40B4-BE49-F238E27FC236}">
                <a16:creationId xmlns:a16="http://schemas.microsoft.com/office/drawing/2014/main" id="{461738C6-0E73-413D-ACCA-64FF0EF06360}"/>
              </a:ext>
            </a:extLst>
          </p:cNvPr>
          <p:cNvPicPr>
            <a:picLocks noChangeAspect="1"/>
          </p:cNvPicPr>
          <p:nvPr/>
        </p:nvPicPr>
        <p:blipFill>
          <a:blip r:embed="rId4"/>
          <a:srcRect l="43582"/>
          <a:stretch>
            <a:fillRect/>
          </a:stretch>
        </p:blipFill>
        <p:spPr>
          <a:xfrm flipH="1">
            <a:off x="5725882" y="-4577"/>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sp>
        <p:nvSpPr>
          <p:cNvPr id="413" name="任意多边形: 形状 412">
            <a:extLst>
              <a:ext uri="{FF2B5EF4-FFF2-40B4-BE49-F238E27FC236}">
                <a16:creationId xmlns:a16="http://schemas.microsoft.com/office/drawing/2014/main" id="{4A60D0BA-13E0-43FA-81C0-8A06E8BFC034}"/>
              </a:ext>
            </a:extLst>
          </p:cNvPr>
          <p:cNvSpPr/>
          <p:nvPr/>
        </p:nvSpPr>
        <p:spPr>
          <a:xfrm>
            <a:off x="3261138" y="-7831"/>
            <a:ext cx="4949371" cy="2492455"/>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任意多边形: 形状 416">
            <a:extLst>
              <a:ext uri="{FF2B5EF4-FFF2-40B4-BE49-F238E27FC236}">
                <a16:creationId xmlns:a16="http://schemas.microsoft.com/office/drawing/2014/main" id="{C53D5117-FCEA-4B51-BE3F-302F6F06D6F9}"/>
              </a:ext>
            </a:extLst>
          </p:cNvPr>
          <p:cNvSpPr/>
          <p:nvPr/>
        </p:nvSpPr>
        <p:spPr>
          <a:xfrm>
            <a:off x="1" y="5068208"/>
            <a:ext cx="1789793" cy="1789793"/>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1" name="直接连接符 420">
            <a:extLst>
              <a:ext uri="{FF2B5EF4-FFF2-40B4-BE49-F238E27FC236}">
                <a16:creationId xmlns:a16="http://schemas.microsoft.com/office/drawing/2014/main" id="{C9F3FC43-BEAA-49A7-8F66-484CFC4E8B7C}"/>
              </a:ext>
            </a:extLst>
          </p:cNvPr>
          <p:cNvCxnSpPr>
            <a:cxnSpLocks/>
          </p:cNvCxnSpPr>
          <p:nvPr/>
        </p:nvCxnSpPr>
        <p:spPr>
          <a:xfrm flipH="1">
            <a:off x="687816" y="1933411"/>
            <a:ext cx="237119"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2" name="文本框 441">
            <a:extLst>
              <a:ext uri="{FF2B5EF4-FFF2-40B4-BE49-F238E27FC236}">
                <a16:creationId xmlns:a16="http://schemas.microsoft.com/office/drawing/2014/main" id="{1EC31F8E-7C07-40FF-8907-584BF9D7F9A4}"/>
              </a:ext>
            </a:extLst>
          </p:cNvPr>
          <p:cNvSpPr txBox="1"/>
          <p:nvPr/>
        </p:nvSpPr>
        <p:spPr>
          <a:xfrm>
            <a:off x="563480" y="3224031"/>
            <a:ext cx="3877985" cy="830997"/>
          </a:xfrm>
          <a:prstGeom prst="rect">
            <a:avLst/>
          </a:prstGeom>
          <a:noFill/>
        </p:spPr>
        <p:txBody>
          <a:bodyPr wrap="none" rtlCol="0">
            <a:spAutoFit/>
            <a:scene3d>
              <a:camera prst="orthographicFront"/>
              <a:lightRig rig="threePt" dir="t"/>
            </a:scene3d>
            <a:sp3d contourW="12700"/>
          </a:bodyPr>
          <a:lstStyle/>
          <a:p>
            <a:r>
              <a:rPr lang="zh-CN" altLang="en-US" sz="4800" b="1" dirty="0">
                <a:solidFill>
                  <a:srgbClr val="8B0012"/>
                </a:solidFill>
                <a:effectLst>
                  <a:reflection blurRad="6350" stA="31000" endPos="50000" dist="76200" dir="5400000" sy="-100000" algn="bl" rotWithShape="0"/>
                </a:effectLst>
                <a:latin typeface="+mn-ea"/>
              </a:rPr>
              <a:t>感谢您的观看</a:t>
            </a:r>
          </a:p>
        </p:txBody>
      </p:sp>
      <p:sp>
        <p:nvSpPr>
          <p:cNvPr id="459" name="文本框 458">
            <a:extLst>
              <a:ext uri="{FF2B5EF4-FFF2-40B4-BE49-F238E27FC236}">
                <a16:creationId xmlns:a16="http://schemas.microsoft.com/office/drawing/2014/main" id="{1A2AB276-7C49-4E7E-B7E3-0E8E4ABBE6E3}"/>
              </a:ext>
            </a:extLst>
          </p:cNvPr>
          <p:cNvSpPr txBox="1"/>
          <p:nvPr/>
        </p:nvSpPr>
        <p:spPr>
          <a:xfrm>
            <a:off x="591432" y="2109708"/>
            <a:ext cx="3108499" cy="96051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5400" b="1" dirty="0">
                <a:solidFill>
                  <a:srgbClr val="8B0012"/>
                </a:solidFill>
                <a:ea typeface="+mj-ea"/>
              </a:rPr>
              <a:t>THANKS</a:t>
            </a:r>
          </a:p>
        </p:txBody>
      </p:sp>
      <p:pic>
        <p:nvPicPr>
          <p:cNvPr id="24" name="图片 2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7816" y="501989"/>
            <a:ext cx="2195085" cy="616555"/>
          </a:xfrm>
          <a:prstGeom prst="rect">
            <a:avLst/>
          </a:prstGeom>
        </p:spPr>
      </p:pic>
    </p:spTree>
    <p:extLst>
      <p:ext uri="{BB962C8B-B14F-4D97-AF65-F5344CB8AC3E}">
        <p14:creationId xmlns:p14="http://schemas.microsoft.com/office/powerpoint/2010/main" val="33964037"/>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wipe(down)">
                                      <p:cBhvr>
                                        <p:cTn id="7" dur="500"/>
                                        <p:tgtEl>
                                          <p:spTgt spid="42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59"/>
                                        </p:tgtEl>
                                        <p:attrNameLst>
                                          <p:attrName>style.visibility</p:attrName>
                                        </p:attrNameLst>
                                      </p:cBhvr>
                                      <p:to>
                                        <p:strVal val="visible"/>
                                      </p:to>
                                    </p:set>
                                    <p:animEffect transition="in" filter="fade">
                                      <p:cBhvr>
                                        <p:cTn id="11" dur="1000"/>
                                        <p:tgtEl>
                                          <p:spTgt spid="459"/>
                                        </p:tgtEl>
                                      </p:cBhvr>
                                    </p:animEffect>
                                    <p:anim calcmode="lin" valueType="num">
                                      <p:cBhvr>
                                        <p:cTn id="12" dur="1000" fill="hold"/>
                                        <p:tgtEl>
                                          <p:spTgt spid="459"/>
                                        </p:tgtEl>
                                        <p:attrNameLst>
                                          <p:attrName>ppt_x</p:attrName>
                                        </p:attrNameLst>
                                      </p:cBhvr>
                                      <p:tavLst>
                                        <p:tav tm="0">
                                          <p:val>
                                            <p:strVal val="#ppt_x"/>
                                          </p:val>
                                        </p:tav>
                                        <p:tav tm="100000">
                                          <p:val>
                                            <p:strVal val="#ppt_x"/>
                                          </p:val>
                                        </p:tav>
                                      </p:tavLst>
                                    </p:anim>
                                    <p:anim calcmode="lin" valueType="num">
                                      <p:cBhvr>
                                        <p:cTn id="13" dur="1000" fill="hold"/>
                                        <p:tgtEl>
                                          <p:spTgt spid="45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42"/>
                                        </p:tgtEl>
                                        <p:attrNameLst>
                                          <p:attrName>style.visibility</p:attrName>
                                        </p:attrNameLst>
                                      </p:cBhvr>
                                      <p:to>
                                        <p:strVal val="visible"/>
                                      </p:to>
                                    </p:set>
                                    <p:animEffect transition="in" filter="fade">
                                      <p:cBhvr>
                                        <p:cTn id="16" dur="1000"/>
                                        <p:tgtEl>
                                          <p:spTgt spid="442"/>
                                        </p:tgtEl>
                                      </p:cBhvr>
                                    </p:animEffect>
                                    <p:anim calcmode="lin" valueType="num">
                                      <p:cBhvr>
                                        <p:cTn id="17" dur="1000" fill="hold"/>
                                        <p:tgtEl>
                                          <p:spTgt spid="442"/>
                                        </p:tgtEl>
                                        <p:attrNameLst>
                                          <p:attrName>ppt_x</p:attrName>
                                        </p:attrNameLst>
                                      </p:cBhvr>
                                      <p:tavLst>
                                        <p:tav tm="0">
                                          <p:val>
                                            <p:strVal val="#ppt_x"/>
                                          </p:val>
                                        </p:tav>
                                        <p:tav tm="100000">
                                          <p:val>
                                            <p:strVal val="#ppt_x"/>
                                          </p:val>
                                        </p:tav>
                                      </p:tavLst>
                                    </p:anim>
                                    <p:anim calcmode="lin" valueType="num">
                                      <p:cBhvr>
                                        <p:cTn id="18" dur="1000" fill="hold"/>
                                        <p:tgtEl>
                                          <p:spTgt spid="4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p:bldP spid="4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占位符 41">
            <a:extLst>
              <a:ext uri="{FF2B5EF4-FFF2-40B4-BE49-F238E27FC236}">
                <a16:creationId xmlns:a16="http://schemas.microsoft.com/office/drawing/2014/main" id="{8BD3F2D8-2630-4A89-A6E0-1A7940FC2491}"/>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a:stretch>
            <a:fillRect/>
          </a:stretch>
        </p:blipFill>
        <p:spPr/>
      </p:pic>
      <p:sp>
        <p:nvSpPr>
          <p:cNvPr id="28" name="任意多边形: 形状 27">
            <a:extLst>
              <a:ext uri="{FF2B5EF4-FFF2-40B4-BE49-F238E27FC236}">
                <a16:creationId xmlns:a16="http://schemas.microsoft.com/office/drawing/2014/main" id="{E0286742-C68E-42A2-9FBF-9024F9C4E4F1}"/>
              </a:ext>
            </a:extLst>
          </p:cNvPr>
          <p:cNvSpPr/>
          <p:nvPr/>
        </p:nvSpPr>
        <p:spPr>
          <a:xfrm>
            <a:off x="0" y="1"/>
            <a:ext cx="10244802" cy="6858001"/>
          </a:xfrm>
          <a:custGeom>
            <a:avLst/>
            <a:gdLst>
              <a:gd name="connsiteX0" fmla="*/ 0 w 10244802"/>
              <a:gd name="connsiteY0" fmla="*/ 0 h 6858001"/>
              <a:gd name="connsiteX1" fmla="*/ 3386801 w 10244802"/>
              <a:gd name="connsiteY1" fmla="*/ 0 h 6858001"/>
              <a:gd name="connsiteX2" fmla="*/ 10244802 w 10244802"/>
              <a:gd name="connsiteY2" fmla="*/ 6858001 h 6858001"/>
              <a:gd name="connsiteX3" fmla="*/ 0 w 1024480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0244802" h="6858001">
                <a:moveTo>
                  <a:pt x="0" y="0"/>
                </a:moveTo>
                <a:lnTo>
                  <a:pt x="3386801" y="0"/>
                </a:lnTo>
                <a:lnTo>
                  <a:pt x="10244802" y="6858001"/>
                </a:lnTo>
                <a:lnTo>
                  <a:pt x="0" y="6858001"/>
                </a:lnTo>
                <a:close/>
              </a:path>
            </a:pathLst>
          </a:custGeom>
          <a:solidFill>
            <a:schemeClr val="accent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a:extLst>
              <a:ext uri="{FF2B5EF4-FFF2-40B4-BE49-F238E27FC236}">
                <a16:creationId xmlns:a16="http://schemas.microsoft.com/office/drawing/2014/main" id="{C9E1FFE9-AFD3-4B2C-B9DA-34FF7F244A9A}"/>
              </a:ext>
            </a:extLst>
          </p:cNvPr>
          <p:cNvSpPr/>
          <p:nvPr/>
        </p:nvSpPr>
        <p:spPr>
          <a:xfrm>
            <a:off x="1" y="1"/>
            <a:ext cx="7160139" cy="6858001"/>
          </a:xfrm>
          <a:custGeom>
            <a:avLst/>
            <a:gdLst>
              <a:gd name="connsiteX0" fmla="*/ 7160138 w 7160139"/>
              <a:gd name="connsiteY0" fmla="*/ 0 h 6858001"/>
              <a:gd name="connsiteX1" fmla="*/ 7160139 w 7160139"/>
              <a:gd name="connsiteY1" fmla="*/ 0 h 6858001"/>
              <a:gd name="connsiteX2" fmla="*/ 5281945 w 7160139"/>
              <a:gd name="connsiteY2" fmla="*/ 1878195 h 6858001"/>
              <a:gd name="connsiteX3" fmla="*/ 0 w 7160139"/>
              <a:gd name="connsiteY3" fmla="*/ 0 h 6858001"/>
              <a:gd name="connsiteX4" fmla="*/ 3386802 w 7160139"/>
              <a:gd name="connsiteY4" fmla="*/ 0 h 6858001"/>
              <a:gd name="connsiteX5" fmla="*/ 5273470 w 7160139"/>
              <a:gd name="connsiteY5" fmla="*/ 1886669 h 6858001"/>
              <a:gd name="connsiteX6" fmla="*/ 302138 w 7160139"/>
              <a:gd name="connsiteY6" fmla="*/ 6858001 h 6858001"/>
              <a:gd name="connsiteX7" fmla="*/ 0 w 716013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0139" h="6858001">
                <a:moveTo>
                  <a:pt x="7160138" y="0"/>
                </a:moveTo>
                <a:lnTo>
                  <a:pt x="7160139" y="0"/>
                </a:lnTo>
                <a:lnTo>
                  <a:pt x="5281945" y="1878195"/>
                </a:lnTo>
                <a:close/>
                <a:moveTo>
                  <a:pt x="0" y="0"/>
                </a:moveTo>
                <a:lnTo>
                  <a:pt x="3386802" y="0"/>
                </a:lnTo>
                <a:lnTo>
                  <a:pt x="5273470" y="1886669"/>
                </a:lnTo>
                <a:lnTo>
                  <a:pt x="302138" y="6858001"/>
                </a:lnTo>
                <a:lnTo>
                  <a:pt x="0" y="6858001"/>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a:extLst>
              <a:ext uri="{FF2B5EF4-FFF2-40B4-BE49-F238E27FC236}">
                <a16:creationId xmlns:a16="http://schemas.microsoft.com/office/drawing/2014/main" id="{9FCF8386-0C8F-442B-9840-781F6BA64C39}"/>
              </a:ext>
            </a:extLst>
          </p:cNvPr>
          <p:cNvSpPr/>
          <p:nvPr/>
        </p:nvSpPr>
        <p:spPr>
          <a:xfrm>
            <a:off x="3386803" y="1"/>
            <a:ext cx="3773336" cy="1886669"/>
          </a:xfrm>
          <a:custGeom>
            <a:avLst/>
            <a:gdLst>
              <a:gd name="connsiteX0" fmla="*/ 0 w 3773336"/>
              <a:gd name="connsiteY0" fmla="*/ 0 h 1886669"/>
              <a:gd name="connsiteX1" fmla="*/ 3773336 w 3773336"/>
              <a:gd name="connsiteY1" fmla="*/ 0 h 1886669"/>
              <a:gd name="connsiteX2" fmla="*/ 1886668 w 3773336"/>
              <a:gd name="connsiteY2" fmla="*/ 1886669 h 1886669"/>
            </a:gdLst>
            <a:ahLst/>
            <a:cxnLst>
              <a:cxn ang="0">
                <a:pos x="connsiteX0" y="connsiteY0"/>
              </a:cxn>
              <a:cxn ang="0">
                <a:pos x="connsiteX1" y="connsiteY1"/>
              </a:cxn>
              <a:cxn ang="0">
                <a:pos x="connsiteX2" y="connsiteY2"/>
              </a:cxn>
            </a:cxnLst>
            <a:rect l="l" t="t" r="r" b="b"/>
            <a:pathLst>
              <a:path w="3773336" h="1886669">
                <a:moveTo>
                  <a:pt x="0" y="0"/>
                </a:moveTo>
                <a:lnTo>
                  <a:pt x="3773336" y="0"/>
                </a:lnTo>
                <a:lnTo>
                  <a:pt x="1886668" y="1886669"/>
                </a:lnTo>
                <a:close/>
              </a:path>
            </a:pathLst>
          </a:cu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a:extLst>
              <a:ext uri="{FF2B5EF4-FFF2-40B4-BE49-F238E27FC236}">
                <a16:creationId xmlns:a16="http://schemas.microsoft.com/office/drawing/2014/main" id="{DCFBAD05-E0B9-4421-B234-0E319C76D802}"/>
              </a:ext>
            </a:extLst>
          </p:cNvPr>
          <p:cNvPicPr>
            <a:picLocks noChangeAspect="1"/>
          </p:cNvPicPr>
          <p:nvPr/>
        </p:nvPicPr>
        <p:blipFill>
          <a:blip r:embed="rId4"/>
          <a:srcRect t="27686" r="5622"/>
          <a:stretch>
            <a:fillRect/>
          </a:stretch>
        </p:blipFill>
        <p:spPr>
          <a:xfrm>
            <a:off x="781505" y="-7831"/>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8" name="图片 47">
            <a:extLst>
              <a:ext uri="{FF2B5EF4-FFF2-40B4-BE49-F238E27FC236}">
                <a16:creationId xmlns:a16="http://schemas.microsoft.com/office/drawing/2014/main" id="{F3F63797-E9F0-46CA-B97D-2F4C54A7A7DE}"/>
              </a:ext>
            </a:extLst>
          </p:cNvPr>
          <p:cNvPicPr>
            <a:picLocks noChangeAspect="1"/>
          </p:cNvPicPr>
          <p:nvPr/>
        </p:nvPicPr>
        <p:blipFill>
          <a:blip r:embed="rId4"/>
          <a:srcRect l="43582"/>
          <a:stretch>
            <a:fillRect/>
          </a:stretch>
        </p:blipFill>
        <p:spPr>
          <a:xfrm flipH="1">
            <a:off x="5725882" y="-4577"/>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sp>
        <p:nvSpPr>
          <p:cNvPr id="43" name="文本框 42">
            <a:extLst>
              <a:ext uri="{FF2B5EF4-FFF2-40B4-BE49-F238E27FC236}">
                <a16:creationId xmlns:a16="http://schemas.microsoft.com/office/drawing/2014/main" id="{C02B4953-DD2E-447B-995F-FF114149BD40}"/>
              </a:ext>
            </a:extLst>
          </p:cNvPr>
          <p:cNvSpPr txBox="1"/>
          <p:nvPr/>
        </p:nvSpPr>
        <p:spPr>
          <a:xfrm>
            <a:off x="996502" y="1645370"/>
            <a:ext cx="2291468" cy="190783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5400" b="1" dirty="0">
                <a:solidFill>
                  <a:schemeClr val="bg1"/>
                </a:solidFill>
                <a:ea typeface="+mj-ea"/>
              </a:rPr>
              <a:t>PART 01</a:t>
            </a:r>
          </a:p>
        </p:txBody>
      </p:sp>
      <p:grpSp>
        <p:nvGrpSpPr>
          <p:cNvPr id="49" name="组合 48">
            <a:extLst>
              <a:ext uri="{FF2B5EF4-FFF2-40B4-BE49-F238E27FC236}">
                <a16:creationId xmlns:a16="http://schemas.microsoft.com/office/drawing/2014/main" id="{75E10FF1-E493-4EA6-BB82-0FF1C3E2BD0A}"/>
              </a:ext>
            </a:extLst>
          </p:cNvPr>
          <p:cNvGrpSpPr/>
          <p:nvPr/>
        </p:nvGrpSpPr>
        <p:grpSpPr>
          <a:xfrm>
            <a:off x="2983480" y="4402947"/>
            <a:ext cx="4877820" cy="845190"/>
            <a:chOff x="2983480" y="4169076"/>
            <a:chExt cx="4877820" cy="845190"/>
          </a:xfrm>
        </p:grpSpPr>
        <p:sp>
          <p:nvSpPr>
            <p:cNvPr id="44" name="文本框 43">
              <a:extLst>
                <a:ext uri="{FF2B5EF4-FFF2-40B4-BE49-F238E27FC236}">
                  <a16:creationId xmlns:a16="http://schemas.microsoft.com/office/drawing/2014/main" id="{91DD2887-A1AE-4E54-A475-4834B14E037C}"/>
                </a:ext>
              </a:extLst>
            </p:cNvPr>
            <p:cNvSpPr txBox="1"/>
            <p:nvPr/>
          </p:nvSpPr>
          <p:spPr>
            <a:xfrm>
              <a:off x="3169060" y="4169076"/>
              <a:ext cx="4506661" cy="54553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2800" b="1" dirty="0" smtClean="0">
                  <a:solidFill>
                    <a:schemeClr val="bg1"/>
                  </a:solidFill>
                  <a:ea typeface="+mj-ea"/>
                </a:rPr>
                <a:t>背景介绍</a:t>
              </a:r>
              <a:endParaRPr lang="en-US" altLang="zh-CN" sz="2800" b="1" dirty="0">
                <a:solidFill>
                  <a:schemeClr val="bg1"/>
                </a:solidFill>
                <a:ea typeface="+mj-ea"/>
              </a:endParaRPr>
            </a:p>
          </p:txBody>
        </p:sp>
        <p:sp>
          <p:nvSpPr>
            <p:cNvPr id="45" name="文本框 44">
              <a:extLst>
                <a:ext uri="{FF2B5EF4-FFF2-40B4-BE49-F238E27FC236}">
                  <a16:creationId xmlns:a16="http://schemas.microsoft.com/office/drawing/2014/main" id="{4B963FD7-890D-4360-A0BE-90DA56E39B16}"/>
                </a:ext>
              </a:extLst>
            </p:cNvPr>
            <p:cNvSpPr txBox="1"/>
            <p:nvPr/>
          </p:nvSpPr>
          <p:spPr>
            <a:xfrm>
              <a:off x="2983480" y="4727393"/>
              <a:ext cx="4877820" cy="286873"/>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1200" dirty="0">
                <a:solidFill>
                  <a:schemeClr val="bg1"/>
                </a:solidFill>
                <a:latin typeface="+mj-ea"/>
                <a:ea typeface="+mj-ea"/>
              </a:endParaRPr>
            </a:p>
          </p:txBody>
        </p:sp>
      </p:grpSp>
      <p:sp>
        <p:nvSpPr>
          <p:cNvPr id="5" name="灯片编号占位符 4"/>
          <p:cNvSpPr>
            <a:spLocks noGrp="1"/>
          </p:cNvSpPr>
          <p:nvPr>
            <p:ph type="sldNum" sz="quarter" idx="11"/>
          </p:nvPr>
        </p:nvSpPr>
        <p:spPr/>
        <p:txBody>
          <a:bodyPr/>
          <a:lstStyle/>
          <a:p>
            <a:fld id="{C5E5DF9E-B8B4-41B6-979F-54FEDD842CBF}" type="slidenum">
              <a:rPr lang="zh-CN" altLang="en-US" smtClean="0"/>
              <a:pPr/>
              <a:t>3</a:t>
            </a:fld>
            <a:endParaRPr lang="zh-CN" altLang="en-US" dirty="0"/>
          </a:p>
        </p:txBody>
      </p:sp>
    </p:spTree>
    <p:extLst>
      <p:ext uri="{BB962C8B-B14F-4D97-AF65-F5344CB8AC3E}">
        <p14:creationId xmlns:p14="http://schemas.microsoft.com/office/powerpoint/2010/main" val="2771730163"/>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407225B-3067-4436-8E90-5B8CD8714818}"/>
              </a:ext>
            </a:extLst>
          </p:cNvPr>
          <p:cNvGrpSpPr>
            <a:grpSpLocks noChangeAspect="1"/>
          </p:cNvGrpSpPr>
          <p:nvPr/>
        </p:nvGrpSpPr>
        <p:grpSpPr>
          <a:xfrm>
            <a:off x="3522409" y="3789945"/>
            <a:ext cx="5147182" cy="2134197"/>
            <a:chOff x="3962400" y="3409950"/>
            <a:chExt cx="3124200" cy="1295400"/>
          </a:xfrm>
          <a:solidFill>
            <a:schemeClr val="tx1">
              <a:lumMod val="85000"/>
              <a:lumOff val="15000"/>
            </a:schemeClr>
          </a:solidFill>
          <a:effectLst/>
        </p:grpSpPr>
        <p:sp>
          <p:nvSpPr>
            <p:cNvPr id="40" name="Freeform: Shape 4">
              <a:extLst>
                <a:ext uri="{FF2B5EF4-FFF2-40B4-BE49-F238E27FC236}">
                  <a16:creationId xmlns:a16="http://schemas.microsoft.com/office/drawing/2014/main" id="{68AE87F5-9705-4EFB-8698-17425550B212}"/>
                </a:ext>
              </a:extLst>
            </p:cNvPr>
            <p:cNvSpPr>
              <a:spLocks/>
            </p:cNvSpPr>
            <p:nvPr/>
          </p:nvSpPr>
          <p:spPr bwMode="auto">
            <a:xfrm>
              <a:off x="3981382" y="3824784"/>
              <a:ext cx="3082442" cy="880566"/>
            </a:xfrm>
            <a:custGeom>
              <a:avLst/>
              <a:gdLst/>
              <a:ahLst/>
              <a:cxnLst>
                <a:cxn ang="0">
                  <a:pos x="817" y="22"/>
                </a:cxn>
                <a:cxn ang="0">
                  <a:pos x="817" y="25"/>
                </a:cxn>
                <a:cxn ang="0">
                  <a:pos x="816" y="28"/>
                </a:cxn>
                <a:cxn ang="0">
                  <a:pos x="815" y="31"/>
                </a:cxn>
                <a:cxn ang="0">
                  <a:pos x="813" y="34"/>
                </a:cxn>
                <a:cxn ang="0">
                  <a:pos x="811" y="36"/>
                </a:cxn>
                <a:cxn ang="0">
                  <a:pos x="807" y="40"/>
                </a:cxn>
                <a:cxn ang="0">
                  <a:pos x="803" y="43"/>
                </a:cxn>
                <a:cxn ang="0">
                  <a:pos x="317" y="326"/>
                </a:cxn>
                <a:cxn ang="0">
                  <a:pos x="298" y="336"/>
                </a:cxn>
                <a:cxn ang="0">
                  <a:pos x="292" y="338"/>
                </a:cxn>
                <a:cxn ang="0">
                  <a:pos x="284" y="340"/>
                </a:cxn>
                <a:cxn ang="0">
                  <a:pos x="276" y="341"/>
                </a:cxn>
                <a:cxn ang="0">
                  <a:pos x="271" y="342"/>
                </a:cxn>
                <a:cxn ang="0">
                  <a:pos x="269" y="342"/>
                </a:cxn>
                <a:cxn ang="0">
                  <a:pos x="266" y="342"/>
                </a:cxn>
                <a:cxn ang="0">
                  <a:pos x="265" y="342"/>
                </a:cxn>
                <a:cxn ang="0">
                  <a:pos x="263" y="342"/>
                </a:cxn>
                <a:cxn ang="0">
                  <a:pos x="258" y="341"/>
                </a:cxn>
                <a:cxn ang="0">
                  <a:pos x="253" y="341"/>
                </a:cxn>
                <a:cxn ang="0">
                  <a:pos x="248" y="340"/>
                </a:cxn>
                <a:cxn ang="0">
                  <a:pos x="243" y="339"/>
                </a:cxn>
                <a:cxn ang="0">
                  <a:pos x="234" y="336"/>
                </a:cxn>
                <a:cxn ang="0">
                  <a:pos x="16" y="210"/>
                </a:cxn>
                <a:cxn ang="0">
                  <a:pos x="16" y="217"/>
                </a:cxn>
                <a:cxn ang="0">
                  <a:pos x="234" y="343"/>
                </a:cxn>
                <a:cxn ang="0">
                  <a:pos x="243" y="346"/>
                </a:cxn>
                <a:cxn ang="0">
                  <a:pos x="248" y="347"/>
                </a:cxn>
                <a:cxn ang="0">
                  <a:pos x="253" y="348"/>
                </a:cxn>
                <a:cxn ang="0">
                  <a:pos x="258" y="349"/>
                </a:cxn>
                <a:cxn ang="0">
                  <a:pos x="263" y="349"/>
                </a:cxn>
                <a:cxn ang="0">
                  <a:pos x="265" y="349"/>
                </a:cxn>
                <a:cxn ang="0">
                  <a:pos x="266" y="349"/>
                </a:cxn>
                <a:cxn ang="0">
                  <a:pos x="269" y="349"/>
                </a:cxn>
                <a:cxn ang="0">
                  <a:pos x="271" y="349"/>
                </a:cxn>
                <a:cxn ang="0">
                  <a:pos x="276" y="349"/>
                </a:cxn>
                <a:cxn ang="0">
                  <a:pos x="284" y="347"/>
                </a:cxn>
                <a:cxn ang="0">
                  <a:pos x="292" y="345"/>
                </a:cxn>
                <a:cxn ang="0">
                  <a:pos x="298" y="343"/>
                </a:cxn>
                <a:cxn ang="0">
                  <a:pos x="317" y="333"/>
                </a:cxn>
                <a:cxn ang="0">
                  <a:pos x="803" y="50"/>
                </a:cxn>
                <a:cxn ang="0">
                  <a:pos x="807" y="47"/>
                </a:cxn>
                <a:cxn ang="0">
                  <a:pos x="811" y="43"/>
                </a:cxn>
                <a:cxn ang="0">
                  <a:pos x="813" y="41"/>
                </a:cxn>
                <a:cxn ang="0">
                  <a:pos x="815" y="38"/>
                </a:cxn>
                <a:cxn ang="0">
                  <a:pos x="816" y="35"/>
                </a:cxn>
                <a:cxn ang="0">
                  <a:pos x="817" y="32"/>
                </a:cxn>
                <a:cxn ang="0">
                  <a:pos x="817" y="29"/>
                </a:cxn>
              </a:cxnLst>
              <a:rect l="0" t="0" r="r" b="b"/>
              <a:pathLst>
                <a:path w="817" h="349">
                  <a:moveTo>
                    <a:pt x="817" y="0"/>
                  </a:moveTo>
                  <a:cubicBezTo>
                    <a:pt x="817" y="0"/>
                    <a:pt x="817" y="1"/>
                    <a:pt x="817" y="1"/>
                  </a:cubicBezTo>
                  <a:cubicBezTo>
                    <a:pt x="817" y="8"/>
                    <a:pt x="817" y="15"/>
                    <a:pt x="817" y="22"/>
                  </a:cubicBezTo>
                  <a:cubicBezTo>
                    <a:pt x="817" y="22"/>
                    <a:pt x="817" y="22"/>
                    <a:pt x="817" y="22"/>
                  </a:cubicBezTo>
                  <a:cubicBezTo>
                    <a:pt x="817" y="23"/>
                    <a:pt x="817" y="23"/>
                    <a:pt x="817" y="24"/>
                  </a:cubicBezTo>
                  <a:cubicBezTo>
                    <a:pt x="817" y="24"/>
                    <a:pt x="817" y="25"/>
                    <a:pt x="817" y="25"/>
                  </a:cubicBezTo>
                  <a:cubicBezTo>
                    <a:pt x="817" y="26"/>
                    <a:pt x="817" y="26"/>
                    <a:pt x="817" y="26"/>
                  </a:cubicBezTo>
                  <a:cubicBezTo>
                    <a:pt x="817" y="27"/>
                    <a:pt x="817" y="27"/>
                    <a:pt x="817" y="27"/>
                  </a:cubicBezTo>
                  <a:cubicBezTo>
                    <a:pt x="817" y="27"/>
                    <a:pt x="816" y="28"/>
                    <a:pt x="816" y="28"/>
                  </a:cubicBezTo>
                  <a:cubicBezTo>
                    <a:pt x="816" y="29"/>
                    <a:pt x="816" y="29"/>
                    <a:pt x="816" y="29"/>
                  </a:cubicBezTo>
                  <a:cubicBezTo>
                    <a:pt x="816" y="30"/>
                    <a:pt x="816" y="30"/>
                    <a:pt x="816" y="30"/>
                  </a:cubicBezTo>
                  <a:cubicBezTo>
                    <a:pt x="816" y="30"/>
                    <a:pt x="815" y="31"/>
                    <a:pt x="815" y="31"/>
                  </a:cubicBezTo>
                  <a:cubicBezTo>
                    <a:pt x="815" y="32"/>
                    <a:pt x="815" y="32"/>
                    <a:pt x="815" y="32"/>
                  </a:cubicBezTo>
                  <a:cubicBezTo>
                    <a:pt x="814" y="32"/>
                    <a:pt x="814" y="32"/>
                    <a:pt x="814" y="32"/>
                  </a:cubicBezTo>
                  <a:cubicBezTo>
                    <a:pt x="814" y="33"/>
                    <a:pt x="813" y="34"/>
                    <a:pt x="813" y="34"/>
                  </a:cubicBezTo>
                  <a:cubicBezTo>
                    <a:pt x="813" y="35"/>
                    <a:pt x="813" y="35"/>
                    <a:pt x="813" y="35"/>
                  </a:cubicBezTo>
                  <a:cubicBezTo>
                    <a:pt x="812" y="35"/>
                    <a:pt x="812" y="36"/>
                    <a:pt x="812" y="36"/>
                  </a:cubicBezTo>
                  <a:cubicBezTo>
                    <a:pt x="811" y="36"/>
                    <a:pt x="811" y="36"/>
                    <a:pt x="811" y="36"/>
                  </a:cubicBezTo>
                  <a:cubicBezTo>
                    <a:pt x="811" y="37"/>
                    <a:pt x="810" y="38"/>
                    <a:pt x="809" y="38"/>
                  </a:cubicBezTo>
                  <a:cubicBezTo>
                    <a:pt x="809" y="39"/>
                    <a:pt x="809" y="39"/>
                    <a:pt x="809" y="39"/>
                  </a:cubicBezTo>
                  <a:cubicBezTo>
                    <a:pt x="809" y="39"/>
                    <a:pt x="808" y="39"/>
                    <a:pt x="807" y="40"/>
                  </a:cubicBezTo>
                  <a:cubicBezTo>
                    <a:pt x="807" y="40"/>
                    <a:pt x="806" y="41"/>
                    <a:pt x="806" y="41"/>
                  </a:cubicBezTo>
                  <a:cubicBezTo>
                    <a:pt x="805" y="41"/>
                    <a:pt x="805" y="42"/>
                    <a:pt x="804" y="42"/>
                  </a:cubicBezTo>
                  <a:cubicBezTo>
                    <a:pt x="804" y="43"/>
                    <a:pt x="803" y="43"/>
                    <a:pt x="803" y="43"/>
                  </a:cubicBezTo>
                  <a:cubicBezTo>
                    <a:pt x="802" y="44"/>
                    <a:pt x="802" y="44"/>
                    <a:pt x="802" y="44"/>
                  </a:cubicBezTo>
                  <a:cubicBezTo>
                    <a:pt x="777" y="58"/>
                    <a:pt x="777" y="58"/>
                    <a:pt x="777" y="58"/>
                  </a:cubicBezTo>
                  <a:cubicBezTo>
                    <a:pt x="317" y="326"/>
                    <a:pt x="317" y="326"/>
                    <a:pt x="317" y="326"/>
                  </a:cubicBezTo>
                  <a:cubicBezTo>
                    <a:pt x="304" y="333"/>
                    <a:pt x="304" y="333"/>
                    <a:pt x="304" y="333"/>
                  </a:cubicBezTo>
                  <a:cubicBezTo>
                    <a:pt x="303" y="334"/>
                    <a:pt x="301" y="335"/>
                    <a:pt x="299" y="335"/>
                  </a:cubicBezTo>
                  <a:cubicBezTo>
                    <a:pt x="299" y="336"/>
                    <a:pt x="298" y="336"/>
                    <a:pt x="298" y="336"/>
                  </a:cubicBezTo>
                  <a:cubicBezTo>
                    <a:pt x="296" y="337"/>
                    <a:pt x="295" y="337"/>
                    <a:pt x="293" y="338"/>
                  </a:cubicBezTo>
                  <a:cubicBezTo>
                    <a:pt x="293" y="338"/>
                    <a:pt x="293" y="338"/>
                    <a:pt x="293" y="338"/>
                  </a:cubicBezTo>
                  <a:cubicBezTo>
                    <a:pt x="292" y="338"/>
                    <a:pt x="292" y="338"/>
                    <a:pt x="292" y="338"/>
                  </a:cubicBezTo>
                  <a:cubicBezTo>
                    <a:pt x="291" y="339"/>
                    <a:pt x="290" y="339"/>
                    <a:pt x="289" y="339"/>
                  </a:cubicBezTo>
                  <a:cubicBezTo>
                    <a:pt x="289" y="339"/>
                    <a:pt x="288" y="339"/>
                    <a:pt x="287" y="340"/>
                  </a:cubicBezTo>
                  <a:cubicBezTo>
                    <a:pt x="286" y="340"/>
                    <a:pt x="285" y="340"/>
                    <a:pt x="284" y="340"/>
                  </a:cubicBezTo>
                  <a:cubicBezTo>
                    <a:pt x="284" y="340"/>
                    <a:pt x="283" y="340"/>
                    <a:pt x="283" y="341"/>
                  </a:cubicBezTo>
                  <a:cubicBezTo>
                    <a:pt x="282" y="341"/>
                    <a:pt x="282" y="341"/>
                    <a:pt x="282" y="341"/>
                  </a:cubicBezTo>
                  <a:cubicBezTo>
                    <a:pt x="280" y="341"/>
                    <a:pt x="278" y="341"/>
                    <a:pt x="276" y="341"/>
                  </a:cubicBezTo>
                  <a:cubicBezTo>
                    <a:pt x="276" y="341"/>
                    <a:pt x="276" y="341"/>
                    <a:pt x="276" y="341"/>
                  </a:cubicBezTo>
                  <a:cubicBezTo>
                    <a:pt x="275" y="342"/>
                    <a:pt x="275" y="342"/>
                    <a:pt x="274" y="342"/>
                  </a:cubicBezTo>
                  <a:cubicBezTo>
                    <a:pt x="273" y="342"/>
                    <a:pt x="272" y="342"/>
                    <a:pt x="271" y="342"/>
                  </a:cubicBezTo>
                  <a:cubicBezTo>
                    <a:pt x="270" y="342"/>
                    <a:pt x="270" y="342"/>
                    <a:pt x="270" y="342"/>
                  </a:cubicBezTo>
                  <a:cubicBezTo>
                    <a:pt x="270" y="342"/>
                    <a:pt x="269" y="342"/>
                    <a:pt x="269" y="342"/>
                  </a:cubicBezTo>
                  <a:cubicBezTo>
                    <a:pt x="269" y="342"/>
                    <a:pt x="269" y="342"/>
                    <a:pt x="269" y="342"/>
                  </a:cubicBezTo>
                  <a:cubicBezTo>
                    <a:pt x="269" y="342"/>
                    <a:pt x="269" y="342"/>
                    <a:pt x="269" y="342"/>
                  </a:cubicBezTo>
                  <a:cubicBezTo>
                    <a:pt x="269" y="342"/>
                    <a:pt x="268" y="342"/>
                    <a:pt x="268" y="342"/>
                  </a:cubicBezTo>
                  <a:cubicBezTo>
                    <a:pt x="268" y="342"/>
                    <a:pt x="267" y="342"/>
                    <a:pt x="266" y="342"/>
                  </a:cubicBezTo>
                  <a:cubicBezTo>
                    <a:pt x="266" y="342"/>
                    <a:pt x="266" y="342"/>
                    <a:pt x="265" y="342"/>
                  </a:cubicBezTo>
                  <a:cubicBezTo>
                    <a:pt x="265" y="342"/>
                    <a:pt x="265" y="342"/>
                    <a:pt x="265" y="342"/>
                  </a:cubicBezTo>
                  <a:cubicBezTo>
                    <a:pt x="265" y="342"/>
                    <a:pt x="265" y="342"/>
                    <a:pt x="265" y="342"/>
                  </a:cubicBezTo>
                  <a:cubicBezTo>
                    <a:pt x="265" y="342"/>
                    <a:pt x="265" y="342"/>
                    <a:pt x="264" y="342"/>
                  </a:cubicBezTo>
                  <a:cubicBezTo>
                    <a:pt x="264" y="342"/>
                    <a:pt x="264" y="342"/>
                    <a:pt x="264" y="342"/>
                  </a:cubicBezTo>
                  <a:cubicBezTo>
                    <a:pt x="264" y="342"/>
                    <a:pt x="263" y="342"/>
                    <a:pt x="263" y="342"/>
                  </a:cubicBezTo>
                  <a:cubicBezTo>
                    <a:pt x="262" y="342"/>
                    <a:pt x="261" y="342"/>
                    <a:pt x="260" y="342"/>
                  </a:cubicBezTo>
                  <a:cubicBezTo>
                    <a:pt x="260" y="342"/>
                    <a:pt x="259" y="342"/>
                    <a:pt x="259" y="342"/>
                  </a:cubicBezTo>
                  <a:cubicBezTo>
                    <a:pt x="259" y="342"/>
                    <a:pt x="258" y="342"/>
                    <a:pt x="258" y="341"/>
                  </a:cubicBezTo>
                  <a:cubicBezTo>
                    <a:pt x="257" y="341"/>
                    <a:pt x="256" y="341"/>
                    <a:pt x="255" y="341"/>
                  </a:cubicBezTo>
                  <a:cubicBezTo>
                    <a:pt x="255" y="341"/>
                    <a:pt x="254" y="341"/>
                    <a:pt x="254" y="341"/>
                  </a:cubicBezTo>
                  <a:cubicBezTo>
                    <a:pt x="254" y="341"/>
                    <a:pt x="253" y="341"/>
                    <a:pt x="253" y="341"/>
                  </a:cubicBezTo>
                  <a:cubicBezTo>
                    <a:pt x="252" y="341"/>
                    <a:pt x="251" y="341"/>
                    <a:pt x="250" y="340"/>
                  </a:cubicBezTo>
                  <a:cubicBezTo>
                    <a:pt x="250" y="340"/>
                    <a:pt x="249" y="340"/>
                    <a:pt x="249" y="340"/>
                  </a:cubicBezTo>
                  <a:cubicBezTo>
                    <a:pt x="248" y="340"/>
                    <a:pt x="248" y="340"/>
                    <a:pt x="248" y="340"/>
                  </a:cubicBezTo>
                  <a:cubicBezTo>
                    <a:pt x="247" y="340"/>
                    <a:pt x="246" y="339"/>
                    <a:pt x="244" y="339"/>
                  </a:cubicBezTo>
                  <a:cubicBezTo>
                    <a:pt x="244" y="339"/>
                    <a:pt x="244" y="339"/>
                    <a:pt x="243" y="339"/>
                  </a:cubicBezTo>
                  <a:cubicBezTo>
                    <a:pt x="243" y="339"/>
                    <a:pt x="243" y="339"/>
                    <a:pt x="243" y="339"/>
                  </a:cubicBezTo>
                  <a:cubicBezTo>
                    <a:pt x="241" y="338"/>
                    <a:pt x="239" y="337"/>
                    <a:pt x="237" y="337"/>
                  </a:cubicBezTo>
                  <a:cubicBezTo>
                    <a:pt x="237" y="337"/>
                    <a:pt x="237" y="337"/>
                    <a:pt x="237" y="337"/>
                  </a:cubicBezTo>
                  <a:cubicBezTo>
                    <a:pt x="236" y="336"/>
                    <a:pt x="235" y="336"/>
                    <a:pt x="234" y="336"/>
                  </a:cubicBezTo>
                  <a:cubicBezTo>
                    <a:pt x="234" y="335"/>
                    <a:pt x="233" y="335"/>
                    <a:pt x="233" y="335"/>
                  </a:cubicBezTo>
                  <a:cubicBezTo>
                    <a:pt x="232" y="334"/>
                    <a:pt x="230" y="334"/>
                    <a:pt x="229" y="333"/>
                  </a:cubicBezTo>
                  <a:cubicBezTo>
                    <a:pt x="16" y="210"/>
                    <a:pt x="16" y="210"/>
                    <a:pt x="16" y="210"/>
                  </a:cubicBezTo>
                  <a:cubicBezTo>
                    <a:pt x="6" y="204"/>
                    <a:pt x="1" y="197"/>
                    <a:pt x="1" y="189"/>
                  </a:cubicBezTo>
                  <a:cubicBezTo>
                    <a:pt x="1" y="195"/>
                    <a:pt x="1" y="195"/>
                    <a:pt x="1" y="195"/>
                  </a:cubicBezTo>
                  <a:cubicBezTo>
                    <a:pt x="0" y="203"/>
                    <a:pt x="6" y="211"/>
                    <a:pt x="16" y="217"/>
                  </a:cubicBezTo>
                  <a:cubicBezTo>
                    <a:pt x="229" y="340"/>
                    <a:pt x="229" y="340"/>
                    <a:pt x="229" y="340"/>
                  </a:cubicBezTo>
                  <a:cubicBezTo>
                    <a:pt x="230" y="341"/>
                    <a:pt x="232" y="341"/>
                    <a:pt x="233" y="342"/>
                  </a:cubicBezTo>
                  <a:cubicBezTo>
                    <a:pt x="233" y="342"/>
                    <a:pt x="234" y="342"/>
                    <a:pt x="234" y="343"/>
                  </a:cubicBezTo>
                  <a:cubicBezTo>
                    <a:pt x="235" y="343"/>
                    <a:pt x="236" y="343"/>
                    <a:pt x="237" y="344"/>
                  </a:cubicBezTo>
                  <a:cubicBezTo>
                    <a:pt x="237" y="344"/>
                    <a:pt x="237" y="344"/>
                    <a:pt x="237" y="344"/>
                  </a:cubicBezTo>
                  <a:cubicBezTo>
                    <a:pt x="239" y="345"/>
                    <a:pt x="241" y="345"/>
                    <a:pt x="243" y="346"/>
                  </a:cubicBezTo>
                  <a:cubicBezTo>
                    <a:pt x="243" y="346"/>
                    <a:pt x="243" y="346"/>
                    <a:pt x="243" y="346"/>
                  </a:cubicBezTo>
                  <a:cubicBezTo>
                    <a:pt x="244" y="346"/>
                    <a:pt x="244" y="346"/>
                    <a:pt x="244" y="346"/>
                  </a:cubicBezTo>
                  <a:cubicBezTo>
                    <a:pt x="246" y="346"/>
                    <a:pt x="247" y="347"/>
                    <a:pt x="248" y="347"/>
                  </a:cubicBezTo>
                  <a:cubicBezTo>
                    <a:pt x="249" y="347"/>
                    <a:pt x="249" y="347"/>
                    <a:pt x="249" y="347"/>
                  </a:cubicBezTo>
                  <a:cubicBezTo>
                    <a:pt x="249" y="347"/>
                    <a:pt x="250" y="347"/>
                    <a:pt x="250" y="347"/>
                  </a:cubicBezTo>
                  <a:cubicBezTo>
                    <a:pt x="251" y="348"/>
                    <a:pt x="252" y="348"/>
                    <a:pt x="253" y="348"/>
                  </a:cubicBezTo>
                  <a:cubicBezTo>
                    <a:pt x="253" y="348"/>
                    <a:pt x="254" y="348"/>
                    <a:pt x="254" y="348"/>
                  </a:cubicBezTo>
                  <a:cubicBezTo>
                    <a:pt x="254" y="348"/>
                    <a:pt x="255" y="348"/>
                    <a:pt x="255" y="348"/>
                  </a:cubicBezTo>
                  <a:cubicBezTo>
                    <a:pt x="256" y="348"/>
                    <a:pt x="257" y="348"/>
                    <a:pt x="258" y="349"/>
                  </a:cubicBezTo>
                  <a:cubicBezTo>
                    <a:pt x="258" y="349"/>
                    <a:pt x="259" y="349"/>
                    <a:pt x="259" y="349"/>
                  </a:cubicBezTo>
                  <a:cubicBezTo>
                    <a:pt x="259" y="349"/>
                    <a:pt x="260" y="349"/>
                    <a:pt x="260" y="349"/>
                  </a:cubicBezTo>
                  <a:cubicBezTo>
                    <a:pt x="261" y="349"/>
                    <a:pt x="262" y="349"/>
                    <a:pt x="263" y="349"/>
                  </a:cubicBezTo>
                  <a:cubicBezTo>
                    <a:pt x="263" y="349"/>
                    <a:pt x="264" y="349"/>
                    <a:pt x="264" y="349"/>
                  </a:cubicBezTo>
                  <a:cubicBezTo>
                    <a:pt x="264" y="349"/>
                    <a:pt x="264" y="349"/>
                    <a:pt x="265" y="349"/>
                  </a:cubicBezTo>
                  <a:cubicBezTo>
                    <a:pt x="265" y="349"/>
                    <a:pt x="265" y="349"/>
                    <a:pt x="265" y="349"/>
                  </a:cubicBezTo>
                  <a:cubicBezTo>
                    <a:pt x="265" y="349"/>
                    <a:pt x="265" y="349"/>
                    <a:pt x="265" y="349"/>
                  </a:cubicBezTo>
                  <a:cubicBezTo>
                    <a:pt x="265" y="349"/>
                    <a:pt x="265" y="349"/>
                    <a:pt x="265" y="349"/>
                  </a:cubicBezTo>
                  <a:cubicBezTo>
                    <a:pt x="266" y="349"/>
                    <a:pt x="266" y="349"/>
                    <a:pt x="266" y="349"/>
                  </a:cubicBezTo>
                  <a:cubicBezTo>
                    <a:pt x="267" y="349"/>
                    <a:pt x="268" y="349"/>
                    <a:pt x="268" y="349"/>
                  </a:cubicBezTo>
                  <a:cubicBezTo>
                    <a:pt x="268" y="349"/>
                    <a:pt x="269" y="349"/>
                    <a:pt x="269" y="349"/>
                  </a:cubicBezTo>
                  <a:cubicBezTo>
                    <a:pt x="269" y="349"/>
                    <a:pt x="269" y="349"/>
                    <a:pt x="269" y="349"/>
                  </a:cubicBezTo>
                  <a:cubicBezTo>
                    <a:pt x="269" y="349"/>
                    <a:pt x="269" y="349"/>
                    <a:pt x="269" y="349"/>
                  </a:cubicBezTo>
                  <a:cubicBezTo>
                    <a:pt x="269" y="349"/>
                    <a:pt x="270" y="349"/>
                    <a:pt x="270" y="349"/>
                  </a:cubicBezTo>
                  <a:cubicBezTo>
                    <a:pt x="271" y="349"/>
                    <a:pt x="271" y="349"/>
                    <a:pt x="271" y="349"/>
                  </a:cubicBezTo>
                  <a:cubicBezTo>
                    <a:pt x="272" y="349"/>
                    <a:pt x="273" y="349"/>
                    <a:pt x="274" y="349"/>
                  </a:cubicBezTo>
                  <a:cubicBezTo>
                    <a:pt x="275" y="349"/>
                    <a:pt x="275" y="349"/>
                    <a:pt x="276" y="349"/>
                  </a:cubicBezTo>
                  <a:cubicBezTo>
                    <a:pt x="276" y="349"/>
                    <a:pt x="276" y="349"/>
                    <a:pt x="276" y="349"/>
                  </a:cubicBezTo>
                  <a:cubicBezTo>
                    <a:pt x="278" y="348"/>
                    <a:pt x="280" y="348"/>
                    <a:pt x="282" y="348"/>
                  </a:cubicBezTo>
                  <a:cubicBezTo>
                    <a:pt x="283" y="348"/>
                    <a:pt x="283" y="348"/>
                    <a:pt x="283" y="348"/>
                  </a:cubicBezTo>
                  <a:cubicBezTo>
                    <a:pt x="283" y="348"/>
                    <a:pt x="284" y="347"/>
                    <a:pt x="284" y="347"/>
                  </a:cubicBezTo>
                  <a:cubicBezTo>
                    <a:pt x="285" y="347"/>
                    <a:pt x="286" y="347"/>
                    <a:pt x="287" y="347"/>
                  </a:cubicBezTo>
                  <a:cubicBezTo>
                    <a:pt x="288" y="346"/>
                    <a:pt x="289" y="346"/>
                    <a:pt x="289" y="346"/>
                  </a:cubicBezTo>
                  <a:cubicBezTo>
                    <a:pt x="290" y="346"/>
                    <a:pt x="291" y="346"/>
                    <a:pt x="292" y="345"/>
                  </a:cubicBezTo>
                  <a:cubicBezTo>
                    <a:pt x="293" y="345"/>
                    <a:pt x="293" y="345"/>
                    <a:pt x="293" y="345"/>
                  </a:cubicBezTo>
                  <a:cubicBezTo>
                    <a:pt x="293" y="345"/>
                    <a:pt x="293" y="345"/>
                    <a:pt x="293" y="345"/>
                  </a:cubicBezTo>
                  <a:cubicBezTo>
                    <a:pt x="295" y="344"/>
                    <a:pt x="296" y="344"/>
                    <a:pt x="298" y="343"/>
                  </a:cubicBezTo>
                  <a:cubicBezTo>
                    <a:pt x="298" y="343"/>
                    <a:pt x="299" y="343"/>
                    <a:pt x="299" y="343"/>
                  </a:cubicBezTo>
                  <a:cubicBezTo>
                    <a:pt x="301" y="342"/>
                    <a:pt x="303" y="341"/>
                    <a:pt x="304" y="340"/>
                  </a:cubicBezTo>
                  <a:cubicBezTo>
                    <a:pt x="317" y="333"/>
                    <a:pt x="317" y="333"/>
                    <a:pt x="317" y="333"/>
                  </a:cubicBezTo>
                  <a:cubicBezTo>
                    <a:pt x="777" y="65"/>
                    <a:pt x="777" y="65"/>
                    <a:pt x="777" y="65"/>
                  </a:cubicBezTo>
                  <a:cubicBezTo>
                    <a:pt x="802" y="51"/>
                    <a:pt x="802" y="51"/>
                    <a:pt x="802" y="51"/>
                  </a:cubicBezTo>
                  <a:cubicBezTo>
                    <a:pt x="803" y="50"/>
                    <a:pt x="803" y="50"/>
                    <a:pt x="803" y="50"/>
                  </a:cubicBezTo>
                  <a:cubicBezTo>
                    <a:pt x="803" y="50"/>
                    <a:pt x="804" y="50"/>
                    <a:pt x="804" y="49"/>
                  </a:cubicBezTo>
                  <a:cubicBezTo>
                    <a:pt x="805" y="49"/>
                    <a:pt x="805" y="49"/>
                    <a:pt x="806" y="48"/>
                  </a:cubicBezTo>
                  <a:cubicBezTo>
                    <a:pt x="806" y="48"/>
                    <a:pt x="807" y="47"/>
                    <a:pt x="807" y="47"/>
                  </a:cubicBezTo>
                  <a:cubicBezTo>
                    <a:pt x="808" y="46"/>
                    <a:pt x="809" y="46"/>
                    <a:pt x="809" y="46"/>
                  </a:cubicBezTo>
                  <a:cubicBezTo>
                    <a:pt x="809" y="45"/>
                    <a:pt x="809" y="45"/>
                    <a:pt x="809" y="45"/>
                  </a:cubicBezTo>
                  <a:cubicBezTo>
                    <a:pt x="810" y="45"/>
                    <a:pt x="811" y="44"/>
                    <a:pt x="811" y="43"/>
                  </a:cubicBezTo>
                  <a:cubicBezTo>
                    <a:pt x="812" y="43"/>
                    <a:pt x="812" y="43"/>
                    <a:pt x="812" y="43"/>
                  </a:cubicBezTo>
                  <a:cubicBezTo>
                    <a:pt x="812" y="43"/>
                    <a:pt x="812" y="42"/>
                    <a:pt x="813" y="42"/>
                  </a:cubicBezTo>
                  <a:cubicBezTo>
                    <a:pt x="813" y="41"/>
                    <a:pt x="813" y="41"/>
                    <a:pt x="813" y="41"/>
                  </a:cubicBezTo>
                  <a:cubicBezTo>
                    <a:pt x="813" y="41"/>
                    <a:pt x="814" y="40"/>
                    <a:pt x="814" y="39"/>
                  </a:cubicBezTo>
                  <a:cubicBezTo>
                    <a:pt x="815" y="39"/>
                    <a:pt x="815" y="39"/>
                    <a:pt x="815" y="39"/>
                  </a:cubicBezTo>
                  <a:cubicBezTo>
                    <a:pt x="815" y="38"/>
                    <a:pt x="815" y="38"/>
                    <a:pt x="815" y="38"/>
                  </a:cubicBezTo>
                  <a:cubicBezTo>
                    <a:pt x="815" y="38"/>
                    <a:pt x="816" y="37"/>
                    <a:pt x="816" y="37"/>
                  </a:cubicBezTo>
                  <a:cubicBezTo>
                    <a:pt x="816" y="36"/>
                    <a:pt x="816" y="36"/>
                    <a:pt x="816" y="36"/>
                  </a:cubicBezTo>
                  <a:cubicBezTo>
                    <a:pt x="816" y="35"/>
                    <a:pt x="816" y="35"/>
                    <a:pt x="816" y="35"/>
                  </a:cubicBezTo>
                  <a:cubicBezTo>
                    <a:pt x="816" y="35"/>
                    <a:pt x="817" y="34"/>
                    <a:pt x="817" y="34"/>
                  </a:cubicBezTo>
                  <a:cubicBezTo>
                    <a:pt x="817" y="33"/>
                    <a:pt x="817" y="33"/>
                    <a:pt x="817" y="33"/>
                  </a:cubicBezTo>
                  <a:cubicBezTo>
                    <a:pt x="817" y="32"/>
                    <a:pt x="817" y="32"/>
                    <a:pt x="817" y="32"/>
                  </a:cubicBezTo>
                  <a:cubicBezTo>
                    <a:pt x="817" y="32"/>
                    <a:pt x="817" y="31"/>
                    <a:pt x="817" y="31"/>
                  </a:cubicBezTo>
                  <a:cubicBezTo>
                    <a:pt x="817" y="30"/>
                    <a:pt x="817" y="30"/>
                    <a:pt x="817" y="30"/>
                  </a:cubicBezTo>
                  <a:cubicBezTo>
                    <a:pt x="817" y="29"/>
                    <a:pt x="817" y="29"/>
                    <a:pt x="817" y="29"/>
                  </a:cubicBezTo>
                  <a:cubicBezTo>
                    <a:pt x="817" y="19"/>
                    <a:pt x="817" y="10"/>
                    <a:pt x="817" y="0"/>
                  </a:cubicBezTo>
                </a:path>
              </a:pathLst>
            </a:custGeom>
            <a:grpFill/>
            <a:ln w="9525">
              <a:noFill/>
              <a:round/>
              <a:headEnd/>
              <a:tailEnd/>
            </a:ln>
          </p:spPr>
          <p:txBody>
            <a:bodyPr anchor="ctr"/>
            <a:lstStyle/>
            <a:p>
              <a:pPr algn="ctr"/>
              <a:endParaRPr/>
            </a:p>
          </p:txBody>
        </p:sp>
        <p:sp>
          <p:nvSpPr>
            <p:cNvPr id="41" name="Freeform: Shape 5">
              <a:extLst>
                <a:ext uri="{FF2B5EF4-FFF2-40B4-BE49-F238E27FC236}">
                  <a16:creationId xmlns:a16="http://schemas.microsoft.com/office/drawing/2014/main" id="{82B29432-746F-42D5-A1AE-33E3AD070623}"/>
                </a:ext>
              </a:extLst>
            </p:cNvPr>
            <p:cNvSpPr>
              <a:spLocks/>
            </p:cNvSpPr>
            <p:nvPr/>
          </p:nvSpPr>
          <p:spPr bwMode="auto">
            <a:xfrm>
              <a:off x="4127156" y="3492328"/>
              <a:ext cx="2729405" cy="1063805"/>
            </a:xfrm>
            <a:custGeom>
              <a:avLst/>
              <a:gdLst/>
              <a:ahLst/>
              <a:cxnLst>
                <a:cxn ang="0">
                  <a:pos x="458" y="0"/>
                </a:cxn>
                <a:cxn ang="0">
                  <a:pos x="0" y="267"/>
                </a:cxn>
                <a:cxn ang="0">
                  <a:pos x="261" y="418"/>
                </a:cxn>
                <a:cxn ang="0">
                  <a:pos x="719" y="151"/>
                </a:cxn>
                <a:cxn ang="0">
                  <a:pos x="458" y="0"/>
                </a:cxn>
              </a:cxnLst>
              <a:rect l="0" t="0" r="r" b="b"/>
              <a:pathLst>
                <a:path w="719" h="418">
                  <a:moveTo>
                    <a:pt x="458" y="0"/>
                  </a:moveTo>
                  <a:lnTo>
                    <a:pt x="0" y="267"/>
                  </a:lnTo>
                  <a:lnTo>
                    <a:pt x="261" y="418"/>
                  </a:lnTo>
                  <a:lnTo>
                    <a:pt x="719" y="151"/>
                  </a:lnTo>
                  <a:lnTo>
                    <a:pt x="458" y="0"/>
                  </a:lnTo>
                  <a:close/>
                </a:path>
              </a:pathLst>
            </a:custGeom>
            <a:grpFill/>
            <a:ln w="9525">
              <a:noFill/>
              <a:round/>
              <a:headEnd/>
              <a:tailEnd/>
            </a:ln>
          </p:spPr>
          <p:txBody>
            <a:bodyPr anchor="ctr"/>
            <a:lstStyle/>
            <a:p>
              <a:pPr algn="ctr"/>
              <a:endParaRPr/>
            </a:p>
          </p:txBody>
        </p:sp>
        <p:sp>
          <p:nvSpPr>
            <p:cNvPr id="42" name="Freeform: Shape 6">
              <a:extLst>
                <a:ext uri="{FF2B5EF4-FFF2-40B4-BE49-F238E27FC236}">
                  <a16:creationId xmlns:a16="http://schemas.microsoft.com/office/drawing/2014/main" id="{0DB8DE70-B8D1-4CF4-AA25-49FFFEDAFF04}"/>
                </a:ext>
              </a:extLst>
            </p:cNvPr>
            <p:cNvSpPr>
              <a:spLocks/>
            </p:cNvSpPr>
            <p:nvPr/>
          </p:nvSpPr>
          <p:spPr bwMode="auto">
            <a:xfrm>
              <a:off x="4178273" y="3473758"/>
              <a:ext cx="2729405" cy="1063805"/>
            </a:xfrm>
            <a:custGeom>
              <a:avLst/>
              <a:gdLst/>
              <a:ahLst/>
              <a:cxnLst>
                <a:cxn ang="0">
                  <a:pos x="458" y="0"/>
                </a:cxn>
                <a:cxn ang="0">
                  <a:pos x="0" y="267"/>
                </a:cxn>
                <a:cxn ang="0">
                  <a:pos x="261" y="418"/>
                </a:cxn>
                <a:cxn ang="0">
                  <a:pos x="719" y="151"/>
                </a:cxn>
                <a:cxn ang="0">
                  <a:pos x="458" y="0"/>
                </a:cxn>
              </a:cxnLst>
              <a:rect l="0" t="0" r="r" b="b"/>
              <a:pathLst>
                <a:path w="719" h="418">
                  <a:moveTo>
                    <a:pt x="458" y="0"/>
                  </a:moveTo>
                  <a:lnTo>
                    <a:pt x="0" y="267"/>
                  </a:lnTo>
                  <a:lnTo>
                    <a:pt x="261" y="418"/>
                  </a:lnTo>
                  <a:lnTo>
                    <a:pt x="719" y="151"/>
                  </a:lnTo>
                  <a:lnTo>
                    <a:pt x="458" y="0"/>
                  </a:lnTo>
                </a:path>
              </a:pathLst>
            </a:custGeom>
            <a:solidFill>
              <a:schemeClr val="bg2"/>
            </a:solidFill>
            <a:ln w="9525">
              <a:noFill/>
              <a:round/>
              <a:headEnd/>
              <a:tailEnd/>
            </a:ln>
          </p:spPr>
          <p:txBody>
            <a:bodyPr anchor="ctr"/>
            <a:lstStyle/>
            <a:p>
              <a:pPr algn="ctr"/>
              <a:endParaRPr/>
            </a:p>
          </p:txBody>
        </p:sp>
        <p:sp>
          <p:nvSpPr>
            <p:cNvPr id="43" name="Freeform: Shape 7">
              <a:extLst>
                <a:ext uri="{FF2B5EF4-FFF2-40B4-BE49-F238E27FC236}">
                  <a16:creationId xmlns:a16="http://schemas.microsoft.com/office/drawing/2014/main" id="{79FE6C84-D194-4527-A45B-25879FA3BA88}"/>
                </a:ext>
              </a:extLst>
            </p:cNvPr>
            <p:cNvSpPr>
              <a:spLocks/>
            </p:cNvSpPr>
            <p:nvPr/>
          </p:nvSpPr>
          <p:spPr bwMode="auto">
            <a:xfrm>
              <a:off x="4121837" y="3488845"/>
              <a:ext cx="2759773" cy="1073985"/>
            </a:xfrm>
            <a:custGeom>
              <a:avLst/>
              <a:gdLst/>
              <a:ahLst/>
              <a:cxnLst>
                <a:cxn ang="0">
                  <a:pos x="462" y="2"/>
                </a:cxn>
                <a:cxn ang="0">
                  <a:pos x="461" y="0"/>
                </a:cxn>
                <a:cxn ang="0">
                  <a:pos x="0" y="269"/>
                </a:cxn>
                <a:cxn ang="0">
                  <a:pos x="265" y="422"/>
                </a:cxn>
                <a:cxn ang="0">
                  <a:pos x="727" y="153"/>
                </a:cxn>
                <a:cxn ang="0">
                  <a:pos x="462" y="0"/>
                </a:cxn>
                <a:cxn ang="0">
                  <a:pos x="461" y="0"/>
                </a:cxn>
                <a:cxn ang="0">
                  <a:pos x="462" y="2"/>
                </a:cxn>
                <a:cxn ang="0">
                  <a:pos x="461" y="4"/>
                </a:cxn>
                <a:cxn ang="0">
                  <a:pos x="719" y="153"/>
                </a:cxn>
                <a:cxn ang="0">
                  <a:pos x="265" y="417"/>
                </a:cxn>
                <a:cxn ang="0">
                  <a:pos x="8" y="269"/>
                </a:cxn>
                <a:cxn ang="0">
                  <a:pos x="463" y="4"/>
                </a:cxn>
                <a:cxn ang="0">
                  <a:pos x="462" y="2"/>
                </a:cxn>
                <a:cxn ang="0">
                  <a:pos x="461" y="4"/>
                </a:cxn>
                <a:cxn ang="0">
                  <a:pos x="462" y="2"/>
                </a:cxn>
              </a:cxnLst>
              <a:rect l="0" t="0" r="r" b="b"/>
              <a:pathLst>
                <a:path w="727" h="422">
                  <a:moveTo>
                    <a:pt x="462" y="2"/>
                  </a:moveTo>
                  <a:lnTo>
                    <a:pt x="461" y="0"/>
                  </a:lnTo>
                  <a:lnTo>
                    <a:pt x="0" y="269"/>
                  </a:lnTo>
                  <a:lnTo>
                    <a:pt x="265" y="422"/>
                  </a:lnTo>
                  <a:lnTo>
                    <a:pt x="727" y="153"/>
                  </a:lnTo>
                  <a:lnTo>
                    <a:pt x="462" y="0"/>
                  </a:lnTo>
                  <a:lnTo>
                    <a:pt x="461" y="0"/>
                  </a:lnTo>
                  <a:lnTo>
                    <a:pt x="462" y="2"/>
                  </a:lnTo>
                  <a:lnTo>
                    <a:pt x="461" y="4"/>
                  </a:lnTo>
                  <a:lnTo>
                    <a:pt x="719" y="153"/>
                  </a:lnTo>
                  <a:lnTo>
                    <a:pt x="265" y="417"/>
                  </a:lnTo>
                  <a:lnTo>
                    <a:pt x="8" y="269"/>
                  </a:lnTo>
                  <a:lnTo>
                    <a:pt x="463" y="4"/>
                  </a:lnTo>
                  <a:lnTo>
                    <a:pt x="462" y="2"/>
                  </a:lnTo>
                  <a:lnTo>
                    <a:pt x="461" y="4"/>
                  </a:lnTo>
                  <a:lnTo>
                    <a:pt x="462" y="2"/>
                  </a:lnTo>
                  <a:close/>
                </a:path>
              </a:pathLst>
            </a:custGeom>
            <a:grpFill/>
            <a:ln w="9525">
              <a:noFill/>
              <a:round/>
              <a:headEnd/>
              <a:tailEnd/>
            </a:ln>
          </p:spPr>
          <p:txBody>
            <a:bodyPr anchor="ctr"/>
            <a:lstStyle/>
            <a:p>
              <a:pPr algn="ctr"/>
              <a:endParaRPr/>
            </a:p>
          </p:txBody>
        </p:sp>
        <p:sp>
          <p:nvSpPr>
            <p:cNvPr id="44" name="Freeform: Shape 8">
              <a:extLst>
                <a:ext uri="{FF2B5EF4-FFF2-40B4-BE49-F238E27FC236}">
                  <a16:creationId xmlns:a16="http://schemas.microsoft.com/office/drawing/2014/main" id="{9CB765C2-2CAB-4A05-814E-EA7CACC3AC83}"/>
                </a:ext>
              </a:extLst>
            </p:cNvPr>
            <p:cNvSpPr>
              <a:spLocks/>
            </p:cNvSpPr>
            <p:nvPr/>
          </p:nvSpPr>
          <p:spPr bwMode="auto">
            <a:xfrm>
              <a:off x="4121837" y="3488845"/>
              <a:ext cx="2759773" cy="1073985"/>
            </a:xfrm>
            <a:custGeom>
              <a:avLst/>
              <a:gdLst/>
              <a:ahLst/>
              <a:cxnLst>
                <a:cxn ang="0">
                  <a:pos x="462" y="2"/>
                </a:cxn>
                <a:cxn ang="0">
                  <a:pos x="461" y="0"/>
                </a:cxn>
                <a:cxn ang="0">
                  <a:pos x="0" y="269"/>
                </a:cxn>
                <a:cxn ang="0">
                  <a:pos x="265" y="422"/>
                </a:cxn>
                <a:cxn ang="0">
                  <a:pos x="727" y="153"/>
                </a:cxn>
                <a:cxn ang="0">
                  <a:pos x="462" y="0"/>
                </a:cxn>
                <a:cxn ang="0">
                  <a:pos x="461" y="0"/>
                </a:cxn>
                <a:cxn ang="0">
                  <a:pos x="462" y="2"/>
                </a:cxn>
                <a:cxn ang="0">
                  <a:pos x="461" y="4"/>
                </a:cxn>
                <a:cxn ang="0">
                  <a:pos x="719" y="153"/>
                </a:cxn>
                <a:cxn ang="0">
                  <a:pos x="265" y="417"/>
                </a:cxn>
                <a:cxn ang="0">
                  <a:pos x="8" y="269"/>
                </a:cxn>
                <a:cxn ang="0">
                  <a:pos x="463" y="4"/>
                </a:cxn>
                <a:cxn ang="0">
                  <a:pos x="462" y="2"/>
                </a:cxn>
                <a:cxn ang="0">
                  <a:pos x="461" y="4"/>
                </a:cxn>
                <a:cxn ang="0">
                  <a:pos x="462" y="2"/>
                </a:cxn>
              </a:cxnLst>
              <a:rect l="0" t="0" r="r" b="b"/>
              <a:pathLst>
                <a:path w="727" h="422">
                  <a:moveTo>
                    <a:pt x="462" y="2"/>
                  </a:moveTo>
                  <a:lnTo>
                    <a:pt x="461" y="0"/>
                  </a:lnTo>
                  <a:lnTo>
                    <a:pt x="0" y="269"/>
                  </a:lnTo>
                  <a:lnTo>
                    <a:pt x="265" y="422"/>
                  </a:lnTo>
                  <a:lnTo>
                    <a:pt x="727" y="153"/>
                  </a:lnTo>
                  <a:lnTo>
                    <a:pt x="462" y="0"/>
                  </a:lnTo>
                  <a:lnTo>
                    <a:pt x="461" y="0"/>
                  </a:lnTo>
                  <a:lnTo>
                    <a:pt x="462" y="2"/>
                  </a:lnTo>
                  <a:lnTo>
                    <a:pt x="461" y="4"/>
                  </a:lnTo>
                  <a:lnTo>
                    <a:pt x="719" y="153"/>
                  </a:lnTo>
                  <a:lnTo>
                    <a:pt x="265" y="417"/>
                  </a:lnTo>
                  <a:lnTo>
                    <a:pt x="8" y="269"/>
                  </a:lnTo>
                  <a:lnTo>
                    <a:pt x="463" y="4"/>
                  </a:lnTo>
                  <a:lnTo>
                    <a:pt x="462" y="2"/>
                  </a:lnTo>
                  <a:lnTo>
                    <a:pt x="461" y="4"/>
                  </a:lnTo>
                  <a:lnTo>
                    <a:pt x="462" y="2"/>
                  </a:lnTo>
                </a:path>
              </a:pathLst>
            </a:custGeom>
            <a:grpFill/>
            <a:ln w="9525">
              <a:noFill/>
              <a:round/>
              <a:headEnd/>
              <a:tailEnd/>
            </a:ln>
          </p:spPr>
          <p:txBody>
            <a:bodyPr anchor="ctr"/>
            <a:lstStyle/>
            <a:p>
              <a:pPr algn="ctr"/>
              <a:endParaRPr/>
            </a:p>
          </p:txBody>
        </p:sp>
        <p:sp>
          <p:nvSpPr>
            <p:cNvPr id="45" name="Freeform: Shape 9">
              <a:extLst>
                <a:ext uri="{FF2B5EF4-FFF2-40B4-BE49-F238E27FC236}">
                  <a16:creationId xmlns:a16="http://schemas.microsoft.com/office/drawing/2014/main" id="{A6006528-DD8C-4B23-9AD9-8D399A911786}"/>
                </a:ext>
              </a:extLst>
            </p:cNvPr>
            <p:cNvSpPr>
              <a:spLocks/>
            </p:cNvSpPr>
            <p:nvPr/>
          </p:nvSpPr>
          <p:spPr bwMode="auto">
            <a:xfrm>
              <a:off x="6259048" y="3552469"/>
              <a:ext cx="455533" cy="178149"/>
            </a:xfrm>
            <a:custGeom>
              <a:avLst/>
              <a:gdLst/>
              <a:ahLst/>
              <a:cxnLst>
                <a:cxn ang="0">
                  <a:pos x="118" y="61"/>
                </a:cxn>
                <a:cxn ang="0">
                  <a:pos x="118" y="67"/>
                </a:cxn>
                <a:cxn ang="0">
                  <a:pos x="115" y="68"/>
                </a:cxn>
                <a:cxn ang="0">
                  <a:pos x="105" y="68"/>
                </a:cxn>
                <a:cxn ang="0">
                  <a:pos x="3" y="9"/>
                </a:cxn>
                <a:cxn ang="0">
                  <a:pos x="3" y="3"/>
                </a:cxn>
                <a:cxn ang="0">
                  <a:pos x="5" y="2"/>
                </a:cxn>
                <a:cxn ang="0">
                  <a:pos x="15" y="2"/>
                </a:cxn>
                <a:cxn ang="0">
                  <a:pos x="118" y="61"/>
                </a:cxn>
              </a:cxnLst>
              <a:rect l="0" t="0" r="r" b="b"/>
              <a:pathLst>
                <a:path w="121" h="70">
                  <a:moveTo>
                    <a:pt x="118" y="61"/>
                  </a:moveTo>
                  <a:cubicBezTo>
                    <a:pt x="121" y="63"/>
                    <a:pt x="121" y="65"/>
                    <a:pt x="118" y="67"/>
                  </a:cubicBezTo>
                  <a:cubicBezTo>
                    <a:pt x="115" y="68"/>
                    <a:pt x="115" y="68"/>
                    <a:pt x="115" y="68"/>
                  </a:cubicBezTo>
                  <a:cubicBezTo>
                    <a:pt x="113" y="70"/>
                    <a:pt x="108" y="70"/>
                    <a:pt x="105" y="68"/>
                  </a:cubicBezTo>
                  <a:cubicBezTo>
                    <a:pt x="3" y="9"/>
                    <a:pt x="3" y="9"/>
                    <a:pt x="3" y="9"/>
                  </a:cubicBezTo>
                  <a:cubicBezTo>
                    <a:pt x="0" y="7"/>
                    <a:pt x="0" y="5"/>
                    <a:pt x="3" y="3"/>
                  </a:cubicBezTo>
                  <a:cubicBezTo>
                    <a:pt x="5" y="2"/>
                    <a:pt x="5" y="2"/>
                    <a:pt x="5" y="2"/>
                  </a:cubicBezTo>
                  <a:cubicBezTo>
                    <a:pt x="8" y="0"/>
                    <a:pt x="12" y="0"/>
                    <a:pt x="15" y="2"/>
                  </a:cubicBezTo>
                  <a:cubicBezTo>
                    <a:pt x="118" y="61"/>
                    <a:pt x="118" y="61"/>
                    <a:pt x="118" y="61"/>
                  </a:cubicBezTo>
                </a:path>
              </a:pathLst>
            </a:custGeom>
            <a:grpFill/>
            <a:ln w="9525">
              <a:noFill/>
              <a:round/>
              <a:headEnd/>
              <a:tailEnd/>
            </a:ln>
          </p:spPr>
          <p:txBody>
            <a:bodyPr anchor="ctr"/>
            <a:lstStyle/>
            <a:p>
              <a:pPr algn="ctr"/>
              <a:endParaRPr/>
            </a:p>
          </p:txBody>
        </p:sp>
        <p:sp>
          <p:nvSpPr>
            <p:cNvPr id="46" name="Freeform: Shape 10">
              <a:extLst>
                <a:ext uri="{FF2B5EF4-FFF2-40B4-BE49-F238E27FC236}">
                  <a16:creationId xmlns:a16="http://schemas.microsoft.com/office/drawing/2014/main" id="{F2220123-C092-4933-88B2-F22ADDB36C83}"/>
                </a:ext>
              </a:extLst>
            </p:cNvPr>
            <p:cNvSpPr>
              <a:spLocks/>
            </p:cNvSpPr>
            <p:nvPr/>
          </p:nvSpPr>
          <p:spPr bwMode="auto">
            <a:xfrm>
              <a:off x="6733561" y="3738254"/>
              <a:ext cx="72127" cy="27996"/>
            </a:xfrm>
            <a:custGeom>
              <a:avLst/>
              <a:gdLst/>
              <a:ahLst/>
              <a:cxnLst>
                <a:cxn ang="0">
                  <a:pos x="16" y="2"/>
                </a:cxn>
                <a:cxn ang="0">
                  <a:pos x="16" y="9"/>
                </a:cxn>
                <a:cxn ang="0">
                  <a:pos x="3" y="9"/>
                </a:cxn>
                <a:cxn ang="0">
                  <a:pos x="3" y="2"/>
                </a:cxn>
                <a:cxn ang="0">
                  <a:pos x="16" y="2"/>
                </a:cxn>
              </a:cxnLst>
              <a:rect l="0" t="0" r="r" b="b"/>
              <a:pathLst>
                <a:path w="19" h="11">
                  <a:moveTo>
                    <a:pt x="16" y="2"/>
                  </a:moveTo>
                  <a:cubicBezTo>
                    <a:pt x="19" y="4"/>
                    <a:pt x="19" y="7"/>
                    <a:pt x="16" y="9"/>
                  </a:cubicBezTo>
                  <a:cubicBezTo>
                    <a:pt x="12" y="11"/>
                    <a:pt x="7" y="11"/>
                    <a:pt x="3" y="9"/>
                  </a:cubicBezTo>
                  <a:cubicBezTo>
                    <a:pt x="0" y="7"/>
                    <a:pt x="0" y="4"/>
                    <a:pt x="3" y="2"/>
                  </a:cubicBezTo>
                  <a:cubicBezTo>
                    <a:pt x="7" y="0"/>
                    <a:pt x="12" y="0"/>
                    <a:pt x="16" y="2"/>
                  </a:cubicBezTo>
                </a:path>
              </a:pathLst>
            </a:custGeom>
            <a:grpFill/>
            <a:ln w="9525">
              <a:noFill/>
              <a:round/>
              <a:headEnd/>
              <a:tailEnd/>
            </a:ln>
          </p:spPr>
          <p:txBody>
            <a:bodyPr anchor="ctr"/>
            <a:lstStyle/>
            <a:p>
              <a:pPr algn="ctr"/>
              <a:endParaRPr/>
            </a:p>
          </p:txBody>
        </p:sp>
        <p:sp>
          <p:nvSpPr>
            <p:cNvPr id="47" name="Freeform: Shape 11">
              <a:extLst>
                <a:ext uri="{FF2B5EF4-FFF2-40B4-BE49-F238E27FC236}">
                  <a16:creationId xmlns:a16="http://schemas.microsoft.com/office/drawing/2014/main" id="{77F10BD6-A48B-4C7A-A4C8-A453BBFA4C40}"/>
                </a:ext>
              </a:extLst>
            </p:cNvPr>
            <p:cNvSpPr>
              <a:spLocks/>
            </p:cNvSpPr>
            <p:nvPr/>
          </p:nvSpPr>
          <p:spPr bwMode="auto">
            <a:xfrm>
              <a:off x="3962400" y="3409950"/>
              <a:ext cx="3124200" cy="1213960"/>
            </a:xfrm>
            <a:custGeom>
              <a:avLst/>
              <a:gdLst/>
              <a:ahLst/>
              <a:cxnLst>
                <a:cxn ang="0">
                  <a:pos x="807" y="135"/>
                </a:cxn>
                <a:cxn ang="0">
                  <a:pos x="594" y="12"/>
                </a:cxn>
                <a:cxn ang="0">
                  <a:pos x="519" y="12"/>
                </a:cxn>
                <a:cxn ang="0">
                  <a:pos x="494" y="27"/>
                </a:cxn>
                <a:cxn ang="0">
                  <a:pos x="33" y="295"/>
                </a:cxn>
                <a:cxn ang="0">
                  <a:pos x="21" y="302"/>
                </a:cxn>
                <a:cxn ang="0">
                  <a:pos x="21" y="345"/>
                </a:cxn>
                <a:cxn ang="0">
                  <a:pos x="234" y="468"/>
                </a:cxn>
                <a:cxn ang="0">
                  <a:pos x="309" y="468"/>
                </a:cxn>
                <a:cxn ang="0">
                  <a:pos x="322" y="461"/>
                </a:cxn>
                <a:cxn ang="0">
                  <a:pos x="782" y="193"/>
                </a:cxn>
                <a:cxn ang="0">
                  <a:pos x="807" y="179"/>
                </a:cxn>
                <a:cxn ang="0">
                  <a:pos x="807" y="135"/>
                </a:cxn>
                <a:cxn ang="0">
                  <a:pos x="738" y="132"/>
                </a:cxn>
                <a:cxn ang="0">
                  <a:pos x="751" y="132"/>
                </a:cxn>
                <a:cxn ang="0">
                  <a:pos x="751" y="139"/>
                </a:cxn>
                <a:cxn ang="0">
                  <a:pos x="738" y="139"/>
                </a:cxn>
                <a:cxn ang="0">
                  <a:pos x="738" y="132"/>
                </a:cxn>
                <a:cxn ang="0">
                  <a:pos x="612" y="60"/>
                </a:cxn>
                <a:cxn ang="0">
                  <a:pos x="614" y="59"/>
                </a:cxn>
                <a:cxn ang="0">
                  <a:pos x="624" y="59"/>
                </a:cxn>
                <a:cxn ang="0">
                  <a:pos x="727" y="118"/>
                </a:cxn>
                <a:cxn ang="0">
                  <a:pos x="727" y="124"/>
                </a:cxn>
                <a:cxn ang="0">
                  <a:pos x="724" y="125"/>
                </a:cxn>
                <a:cxn ang="0">
                  <a:pos x="714" y="125"/>
                </a:cxn>
                <a:cxn ang="0">
                  <a:pos x="612" y="66"/>
                </a:cxn>
                <a:cxn ang="0">
                  <a:pos x="612" y="60"/>
                </a:cxn>
                <a:cxn ang="0">
                  <a:pos x="309" y="454"/>
                </a:cxn>
                <a:cxn ang="0">
                  <a:pos x="114" y="341"/>
                </a:cxn>
                <a:cxn ang="0">
                  <a:pos x="46" y="302"/>
                </a:cxn>
                <a:cxn ang="0">
                  <a:pos x="507" y="34"/>
                </a:cxn>
                <a:cxn ang="0">
                  <a:pos x="770" y="186"/>
                </a:cxn>
                <a:cxn ang="0">
                  <a:pos x="309" y="454"/>
                </a:cxn>
              </a:cxnLst>
              <a:rect l="0" t="0" r="r" b="b"/>
              <a:pathLst>
                <a:path w="828" h="480">
                  <a:moveTo>
                    <a:pt x="807" y="135"/>
                  </a:moveTo>
                  <a:cubicBezTo>
                    <a:pt x="594" y="12"/>
                    <a:pt x="594" y="12"/>
                    <a:pt x="594" y="12"/>
                  </a:cubicBezTo>
                  <a:cubicBezTo>
                    <a:pt x="573" y="0"/>
                    <a:pt x="539" y="0"/>
                    <a:pt x="519" y="12"/>
                  </a:cubicBezTo>
                  <a:cubicBezTo>
                    <a:pt x="494" y="27"/>
                    <a:pt x="494" y="27"/>
                    <a:pt x="494" y="27"/>
                  </a:cubicBezTo>
                  <a:cubicBezTo>
                    <a:pt x="33" y="295"/>
                    <a:pt x="33" y="295"/>
                    <a:pt x="33" y="295"/>
                  </a:cubicBezTo>
                  <a:cubicBezTo>
                    <a:pt x="21" y="302"/>
                    <a:pt x="21" y="302"/>
                    <a:pt x="21" y="302"/>
                  </a:cubicBezTo>
                  <a:cubicBezTo>
                    <a:pt x="0" y="314"/>
                    <a:pt x="0" y="333"/>
                    <a:pt x="21" y="345"/>
                  </a:cubicBezTo>
                  <a:cubicBezTo>
                    <a:pt x="234" y="468"/>
                    <a:pt x="234" y="468"/>
                    <a:pt x="234" y="468"/>
                  </a:cubicBezTo>
                  <a:cubicBezTo>
                    <a:pt x="255" y="480"/>
                    <a:pt x="289" y="480"/>
                    <a:pt x="309" y="468"/>
                  </a:cubicBezTo>
                  <a:cubicBezTo>
                    <a:pt x="322" y="461"/>
                    <a:pt x="322" y="461"/>
                    <a:pt x="322" y="461"/>
                  </a:cubicBezTo>
                  <a:cubicBezTo>
                    <a:pt x="782" y="193"/>
                    <a:pt x="782" y="193"/>
                    <a:pt x="782" y="193"/>
                  </a:cubicBezTo>
                  <a:cubicBezTo>
                    <a:pt x="807" y="179"/>
                    <a:pt x="807" y="179"/>
                    <a:pt x="807" y="179"/>
                  </a:cubicBezTo>
                  <a:cubicBezTo>
                    <a:pt x="828" y="167"/>
                    <a:pt x="828" y="147"/>
                    <a:pt x="807" y="135"/>
                  </a:cubicBezTo>
                  <a:moveTo>
                    <a:pt x="738" y="132"/>
                  </a:moveTo>
                  <a:cubicBezTo>
                    <a:pt x="742" y="130"/>
                    <a:pt x="747" y="130"/>
                    <a:pt x="751" y="132"/>
                  </a:cubicBezTo>
                  <a:cubicBezTo>
                    <a:pt x="754" y="134"/>
                    <a:pt x="754" y="137"/>
                    <a:pt x="751" y="139"/>
                  </a:cubicBezTo>
                  <a:cubicBezTo>
                    <a:pt x="747" y="141"/>
                    <a:pt x="742" y="141"/>
                    <a:pt x="738" y="139"/>
                  </a:cubicBezTo>
                  <a:cubicBezTo>
                    <a:pt x="735" y="137"/>
                    <a:pt x="735" y="134"/>
                    <a:pt x="738" y="132"/>
                  </a:cubicBezTo>
                  <a:moveTo>
                    <a:pt x="612" y="60"/>
                  </a:moveTo>
                  <a:cubicBezTo>
                    <a:pt x="614" y="59"/>
                    <a:pt x="614" y="59"/>
                    <a:pt x="614" y="59"/>
                  </a:cubicBezTo>
                  <a:cubicBezTo>
                    <a:pt x="617" y="57"/>
                    <a:pt x="621" y="57"/>
                    <a:pt x="624" y="59"/>
                  </a:cubicBezTo>
                  <a:cubicBezTo>
                    <a:pt x="727" y="118"/>
                    <a:pt x="727" y="118"/>
                    <a:pt x="727" y="118"/>
                  </a:cubicBezTo>
                  <a:cubicBezTo>
                    <a:pt x="730" y="120"/>
                    <a:pt x="730" y="122"/>
                    <a:pt x="727" y="124"/>
                  </a:cubicBezTo>
                  <a:cubicBezTo>
                    <a:pt x="724" y="125"/>
                    <a:pt x="724" y="125"/>
                    <a:pt x="724" y="125"/>
                  </a:cubicBezTo>
                  <a:cubicBezTo>
                    <a:pt x="722" y="127"/>
                    <a:pt x="717" y="127"/>
                    <a:pt x="714" y="125"/>
                  </a:cubicBezTo>
                  <a:cubicBezTo>
                    <a:pt x="612" y="66"/>
                    <a:pt x="612" y="66"/>
                    <a:pt x="612" y="66"/>
                  </a:cubicBezTo>
                  <a:cubicBezTo>
                    <a:pt x="609" y="64"/>
                    <a:pt x="609" y="62"/>
                    <a:pt x="612" y="60"/>
                  </a:cubicBezTo>
                  <a:moveTo>
                    <a:pt x="309" y="454"/>
                  </a:moveTo>
                  <a:cubicBezTo>
                    <a:pt x="114" y="341"/>
                    <a:pt x="114" y="341"/>
                    <a:pt x="114" y="341"/>
                  </a:cubicBezTo>
                  <a:cubicBezTo>
                    <a:pt x="46" y="302"/>
                    <a:pt x="46" y="302"/>
                    <a:pt x="46" y="302"/>
                  </a:cubicBezTo>
                  <a:cubicBezTo>
                    <a:pt x="507" y="34"/>
                    <a:pt x="507" y="34"/>
                    <a:pt x="507" y="34"/>
                  </a:cubicBezTo>
                  <a:cubicBezTo>
                    <a:pt x="770" y="186"/>
                    <a:pt x="770" y="186"/>
                    <a:pt x="770" y="186"/>
                  </a:cubicBezTo>
                  <a:cubicBezTo>
                    <a:pt x="309" y="454"/>
                    <a:pt x="309" y="454"/>
                    <a:pt x="309" y="454"/>
                  </a:cubicBezTo>
                </a:path>
              </a:pathLst>
            </a:custGeom>
            <a:grpFill/>
            <a:ln w="9525">
              <a:noFill/>
              <a:round/>
              <a:headEnd/>
              <a:tailEnd/>
            </a:ln>
          </p:spPr>
          <p:txBody>
            <a:bodyPr anchor="ctr"/>
            <a:lstStyle/>
            <a:p>
              <a:pPr algn="ctr"/>
              <a:endParaRPr/>
            </a:p>
          </p:txBody>
        </p:sp>
      </p:grpSp>
      <p:sp>
        <p:nvSpPr>
          <p:cNvPr id="49" name="文本框 48">
            <a:extLst>
              <a:ext uri="{FF2B5EF4-FFF2-40B4-BE49-F238E27FC236}">
                <a16:creationId xmlns:a16="http://schemas.microsoft.com/office/drawing/2014/main" id="{74FB1BB7-11C2-4228-9B67-31FAC219888D}"/>
              </a:ext>
            </a:extLst>
          </p:cNvPr>
          <p:cNvSpPr txBox="1"/>
          <p:nvPr/>
        </p:nvSpPr>
        <p:spPr>
          <a:xfrm>
            <a:off x="1990028" y="266857"/>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dirty="0" smtClean="0">
                <a:solidFill>
                  <a:srgbClr val="8B0012"/>
                </a:solidFill>
                <a:ea typeface="+mj-ea"/>
              </a:rPr>
              <a:t>背景介绍</a:t>
            </a:r>
            <a:endParaRPr lang="en-US" altLang="zh-CN" sz="2800" b="1" dirty="0">
              <a:solidFill>
                <a:srgbClr val="8B0012"/>
              </a:solidFill>
              <a:ea typeface="+mj-ea"/>
            </a:endParaRPr>
          </a:p>
        </p:txBody>
      </p:sp>
      <p:sp>
        <p:nvSpPr>
          <p:cNvPr id="53" name="矩形 52">
            <a:extLst>
              <a:ext uri="{FF2B5EF4-FFF2-40B4-BE49-F238E27FC236}">
                <a16:creationId xmlns:a16="http://schemas.microsoft.com/office/drawing/2014/main" id="{55EC1609-FFEA-4C8F-8E12-D49FEF648724}"/>
              </a:ext>
            </a:extLst>
          </p:cNvPr>
          <p:cNvSpPr/>
          <p:nvPr/>
        </p:nvSpPr>
        <p:spPr>
          <a:xfrm>
            <a:off x="7537730" y="1725262"/>
            <a:ext cx="3855693" cy="142192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因此，中文文本纠错（</a:t>
            </a:r>
            <a:r>
              <a:rPr lang="en-US" altLang="zh-CN" b="1" dirty="0">
                <a:solidFill>
                  <a:schemeClr val="tx1">
                    <a:lumMod val="65000"/>
                    <a:lumOff val="35000"/>
                  </a:schemeClr>
                </a:solidFill>
              </a:rPr>
              <a:t>Chinese Text Correction</a:t>
            </a:r>
            <a:r>
              <a:rPr lang="zh-CN" altLang="en-US" b="1" dirty="0">
                <a:solidFill>
                  <a:schemeClr val="tx1">
                    <a:lumMod val="65000"/>
                    <a:lumOff val="35000"/>
                  </a:schemeClr>
                </a:solidFill>
              </a:rPr>
              <a:t>）的重要性逐渐凸显，它指的是自动检测句子中包含的语法错误，并纠正所检测出的错误。</a:t>
            </a:r>
            <a:endParaRPr lang="zh-CN" altLang="en-US" b="1" dirty="0">
              <a:solidFill>
                <a:schemeClr val="tx1">
                  <a:lumMod val="65000"/>
                  <a:lumOff val="35000"/>
                </a:schemeClr>
              </a:solidFill>
            </a:endParaRPr>
          </a:p>
        </p:txBody>
      </p:sp>
      <p:pic>
        <p:nvPicPr>
          <p:cNvPr id="10" name="图片占位符 9">
            <a:extLst>
              <a:ext uri="{FF2B5EF4-FFF2-40B4-BE49-F238E27FC236}">
                <a16:creationId xmlns:a16="http://schemas.microsoft.com/office/drawing/2014/main" id="{7B42888B-CE6A-45DB-BC3D-989D54B989EC}"/>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a:stretch>
            <a:fillRect/>
          </a:stretch>
        </p:blipFill>
        <p:spPr/>
      </p:pic>
      <p:sp>
        <p:nvSpPr>
          <p:cNvPr id="25" name="矩形 24">
            <a:extLst>
              <a:ext uri="{FF2B5EF4-FFF2-40B4-BE49-F238E27FC236}">
                <a16:creationId xmlns:a16="http://schemas.microsoft.com/office/drawing/2014/main" id="{0794CCE0-A1E1-4871-92C8-1AA659A278D8}"/>
              </a:ext>
            </a:extLst>
          </p:cNvPr>
          <p:cNvSpPr/>
          <p:nvPr/>
        </p:nvSpPr>
        <p:spPr>
          <a:xfrm>
            <a:off x="3721608" y="1325880"/>
            <a:ext cx="2945280" cy="142192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另外，国际中文教育需求旺盛，外国汉语学习者学习仍然面临在中文拼写以及语法方面易犯错误的问题。</a:t>
            </a:r>
            <a:endParaRPr lang="en-US" altLang="zh-CN" b="1" dirty="0">
              <a:solidFill>
                <a:schemeClr val="tx1">
                  <a:lumMod val="65000"/>
                  <a:lumOff val="35000"/>
                </a:schemeClr>
              </a:solidFill>
            </a:endParaRPr>
          </a:p>
        </p:txBody>
      </p:sp>
      <p:sp>
        <p:nvSpPr>
          <p:cNvPr id="28" name="矩形 27">
            <a:extLst>
              <a:ext uri="{FF2B5EF4-FFF2-40B4-BE49-F238E27FC236}">
                <a16:creationId xmlns:a16="http://schemas.microsoft.com/office/drawing/2014/main" id="{A3953411-95B5-4FF0-96E2-584E921BB38C}"/>
              </a:ext>
            </a:extLst>
          </p:cNvPr>
          <p:cNvSpPr/>
          <p:nvPr/>
        </p:nvSpPr>
        <p:spPr>
          <a:xfrm>
            <a:off x="493776" y="3511370"/>
            <a:ext cx="3385492" cy="2086725"/>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smtClean="0">
                <a:solidFill>
                  <a:schemeClr val="tx1">
                    <a:lumMod val="65000"/>
                    <a:lumOff val="35000"/>
                  </a:schemeClr>
                </a:solidFill>
              </a:rPr>
              <a:t>随着</a:t>
            </a:r>
            <a:r>
              <a:rPr lang="zh-CN" altLang="en-US" b="1" dirty="0">
                <a:solidFill>
                  <a:schemeClr val="tx1">
                    <a:lumMod val="65000"/>
                    <a:lumOff val="35000"/>
                  </a:schemeClr>
                </a:solidFill>
              </a:rPr>
              <a:t>移动互联网的兴起，人人都能成为信息的生产者，由于信息生产的随意性和语音识别等环节的易错性，网络中含有语法错误的内容爆炸式增长。</a:t>
            </a:r>
          </a:p>
          <a:p>
            <a:pPr algn="r">
              <a:lnSpc>
                <a:spcPct val="120000"/>
              </a:lnSpc>
            </a:pPr>
            <a:endParaRPr lang="zh-CN" altLang="en-US" b="1" dirty="0">
              <a:solidFill>
                <a:schemeClr val="tx1">
                  <a:lumMod val="65000"/>
                  <a:lumOff val="35000"/>
                </a:schemeClr>
              </a:solidFill>
            </a:endParaRPr>
          </a:p>
        </p:txBody>
      </p:sp>
      <p:pic>
        <p:nvPicPr>
          <p:cNvPr id="5" name="图片占位符 4">
            <a:extLst>
              <a:ext uri="{FF2B5EF4-FFF2-40B4-BE49-F238E27FC236}">
                <a16:creationId xmlns:a16="http://schemas.microsoft.com/office/drawing/2014/main" id="{D13465E4-3F50-4BF6-A78B-0E3F1BEB99B1}"/>
              </a:ext>
            </a:extLst>
          </p:cNvPr>
          <p:cNvPicPr>
            <a:picLocks noGrp="1" noChangeAspect="1"/>
          </p:cNvPicPr>
          <p:nvPr>
            <p:ph type="pic" sz="quarter" idx="11"/>
          </p:nvPr>
        </p:nvPicPr>
        <p:blipFill>
          <a:blip r:embed="rId4" cstate="hqprint">
            <a:extLst>
              <a:ext uri="{28A0092B-C50C-407E-A947-70E740481C1C}">
                <a14:useLocalDpi xmlns:a14="http://schemas.microsoft.com/office/drawing/2010/main" val="0"/>
              </a:ext>
            </a:extLst>
          </a:blip>
          <a:srcRect/>
          <a:stretch>
            <a:fillRect/>
          </a:stretch>
        </p:blipFill>
        <p:spPr/>
      </p:pic>
      <p:cxnSp>
        <p:nvCxnSpPr>
          <p:cNvPr id="7" name="Straight Connector 14">
            <a:extLst>
              <a:ext uri="{FF2B5EF4-FFF2-40B4-BE49-F238E27FC236}">
                <a16:creationId xmlns:a16="http://schemas.microsoft.com/office/drawing/2014/main" id="{C61CBB50-E5D8-4360-936B-35AB136E2272}"/>
              </a:ext>
            </a:extLst>
          </p:cNvPr>
          <p:cNvCxnSpPr/>
          <p:nvPr/>
        </p:nvCxnSpPr>
        <p:spPr>
          <a:xfrm flipV="1">
            <a:off x="4368139" y="3541288"/>
            <a:ext cx="0" cy="1816170"/>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15">
            <a:extLst>
              <a:ext uri="{FF2B5EF4-FFF2-40B4-BE49-F238E27FC236}">
                <a16:creationId xmlns:a16="http://schemas.microsoft.com/office/drawing/2014/main" id="{F6F1293B-5690-4B94-8DE4-23C2620616C6}"/>
              </a:ext>
            </a:extLst>
          </p:cNvPr>
          <p:cNvCxnSpPr/>
          <p:nvPr/>
        </p:nvCxnSpPr>
        <p:spPr>
          <a:xfrm flipV="1">
            <a:off x="5639464" y="2956398"/>
            <a:ext cx="0" cy="1754572"/>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16">
            <a:extLst>
              <a:ext uri="{FF2B5EF4-FFF2-40B4-BE49-F238E27FC236}">
                <a16:creationId xmlns:a16="http://schemas.microsoft.com/office/drawing/2014/main" id="{AFCD0270-0B01-4A3A-83E7-86310C3ACDAE}"/>
              </a:ext>
            </a:extLst>
          </p:cNvPr>
          <p:cNvCxnSpPr/>
          <p:nvPr/>
        </p:nvCxnSpPr>
        <p:spPr>
          <a:xfrm flipV="1">
            <a:off x="7995589" y="3367119"/>
            <a:ext cx="0" cy="689592"/>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084000"/>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a:extLst>
              <a:ext uri="{FF2B5EF4-FFF2-40B4-BE49-F238E27FC236}">
                <a16:creationId xmlns:a16="http://schemas.microsoft.com/office/drawing/2014/main" id="{0253DD57-D148-4D33-83A1-29FBA0E47A0A}"/>
              </a:ext>
            </a:extLst>
          </p:cNvPr>
          <p:cNvSpPr txBox="1"/>
          <p:nvPr/>
        </p:nvSpPr>
        <p:spPr>
          <a:xfrm>
            <a:off x="1990028" y="266857"/>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dirty="0" smtClean="0">
                <a:solidFill>
                  <a:srgbClr val="8B0012"/>
                </a:solidFill>
                <a:ea typeface="+mj-ea"/>
              </a:rPr>
              <a:t>背景介绍</a:t>
            </a:r>
            <a:endParaRPr lang="en-US" altLang="zh-CN" sz="2800" b="1" dirty="0">
              <a:solidFill>
                <a:srgbClr val="8B0012"/>
              </a:solidFill>
              <a:ea typeface="+mj-ea"/>
            </a:endParaRPr>
          </a:p>
        </p:txBody>
      </p:sp>
      <p:grpSp>
        <p:nvGrpSpPr>
          <p:cNvPr id="9" name="组合 8">
            <a:extLst>
              <a:ext uri="{FF2B5EF4-FFF2-40B4-BE49-F238E27FC236}">
                <a16:creationId xmlns:a16="http://schemas.microsoft.com/office/drawing/2014/main" id="{B758FBAC-A915-4306-95E2-67AA8D70CA89}"/>
              </a:ext>
            </a:extLst>
          </p:cNvPr>
          <p:cNvGrpSpPr/>
          <p:nvPr/>
        </p:nvGrpSpPr>
        <p:grpSpPr>
          <a:xfrm>
            <a:off x="1805847" y="2904219"/>
            <a:ext cx="7195683" cy="638549"/>
            <a:chOff x="1805847" y="2904219"/>
            <a:chExt cx="7195683" cy="638549"/>
          </a:xfrm>
        </p:grpSpPr>
        <p:sp>
          <p:nvSpPr>
            <p:cNvPr id="14" name="Parallelogram 5">
              <a:extLst>
                <a:ext uri="{FF2B5EF4-FFF2-40B4-BE49-F238E27FC236}">
                  <a16:creationId xmlns:a16="http://schemas.microsoft.com/office/drawing/2014/main" id="{7191BD74-7354-41BD-8C1C-09855B99E48B}"/>
                </a:ext>
              </a:extLst>
            </p:cNvPr>
            <p:cNvSpPr/>
            <p:nvPr/>
          </p:nvSpPr>
          <p:spPr>
            <a:xfrm>
              <a:off x="1805847" y="2904219"/>
              <a:ext cx="7195683" cy="638549"/>
            </a:xfrm>
            <a:prstGeom prst="parallelogram">
              <a:avLst>
                <a:gd name="adj" fmla="val 932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pPr>
              <a:endParaRPr lang="zh-CN" altLang="en-US" sz="1200" dirty="0">
                <a:solidFill>
                  <a:schemeClr val="bg1"/>
                </a:solidFill>
              </a:endParaRPr>
            </a:p>
          </p:txBody>
        </p:sp>
        <p:sp>
          <p:nvSpPr>
            <p:cNvPr id="29" name="矩形 28">
              <a:extLst>
                <a:ext uri="{FF2B5EF4-FFF2-40B4-BE49-F238E27FC236}">
                  <a16:creationId xmlns:a16="http://schemas.microsoft.com/office/drawing/2014/main" id="{2CC6C047-EAF9-4F30-8B4F-99A091DAC0CC}"/>
                </a:ext>
              </a:extLst>
            </p:cNvPr>
            <p:cNvSpPr/>
            <p:nvPr/>
          </p:nvSpPr>
          <p:spPr>
            <a:xfrm>
              <a:off x="2606971" y="3023675"/>
              <a:ext cx="5040317"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rPr>
                <a:t>基于序列标注的语法错误纠正方法</a:t>
              </a:r>
              <a:endParaRPr lang="zh-CN" altLang="en-US" dirty="0">
                <a:solidFill>
                  <a:schemeClr val="bg1"/>
                </a:solidFill>
              </a:endParaRPr>
            </a:p>
          </p:txBody>
        </p:sp>
      </p:grpSp>
      <p:grpSp>
        <p:nvGrpSpPr>
          <p:cNvPr id="12" name="组合 11">
            <a:extLst>
              <a:ext uri="{FF2B5EF4-FFF2-40B4-BE49-F238E27FC236}">
                <a16:creationId xmlns:a16="http://schemas.microsoft.com/office/drawing/2014/main" id="{10544A78-3BB4-42D9-B805-68A824D3E12A}"/>
              </a:ext>
            </a:extLst>
          </p:cNvPr>
          <p:cNvGrpSpPr/>
          <p:nvPr/>
        </p:nvGrpSpPr>
        <p:grpSpPr>
          <a:xfrm>
            <a:off x="1805847" y="4035958"/>
            <a:ext cx="7195683" cy="638549"/>
            <a:chOff x="1805847" y="4035958"/>
            <a:chExt cx="7195683" cy="638549"/>
          </a:xfrm>
        </p:grpSpPr>
        <p:sp>
          <p:nvSpPr>
            <p:cNvPr id="8" name="Parallelogram 7">
              <a:extLst>
                <a:ext uri="{FF2B5EF4-FFF2-40B4-BE49-F238E27FC236}">
                  <a16:creationId xmlns:a16="http://schemas.microsoft.com/office/drawing/2014/main" id="{D3C4067B-D687-46CB-B924-41288146F264}"/>
                </a:ext>
              </a:extLst>
            </p:cNvPr>
            <p:cNvSpPr/>
            <p:nvPr/>
          </p:nvSpPr>
          <p:spPr>
            <a:xfrm>
              <a:off x="1805847" y="4035958"/>
              <a:ext cx="7195683" cy="638549"/>
            </a:xfrm>
            <a:prstGeom prst="parallelogram">
              <a:avLst>
                <a:gd name="adj" fmla="val 932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pPr>
              <a:endParaRPr lang="zh-CN" altLang="en-US" sz="1200" dirty="0">
                <a:solidFill>
                  <a:schemeClr val="bg1"/>
                </a:solidFill>
              </a:endParaRPr>
            </a:p>
          </p:txBody>
        </p:sp>
        <p:sp>
          <p:nvSpPr>
            <p:cNvPr id="30" name="矩形 29">
              <a:extLst>
                <a:ext uri="{FF2B5EF4-FFF2-40B4-BE49-F238E27FC236}">
                  <a16:creationId xmlns:a16="http://schemas.microsoft.com/office/drawing/2014/main" id="{6923ADBE-2C77-47C3-AB4D-76E670417313}"/>
                </a:ext>
              </a:extLst>
            </p:cNvPr>
            <p:cNvSpPr/>
            <p:nvPr/>
          </p:nvSpPr>
          <p:spPr>
            <a:xfrm>
              <a:off x="2579539" y="4146749"/>
              <a:ext cx="5040317"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rPr>
                <a:t>基于文本生成的语法错误纠正方法</a:t>
              </a:r>
              <a:endParaRPr lang="zh-CN" altLang="en-US" dirty="0">
                <a:solidFill>
                  <a:schemeClr val="bg1"/>
                </a:solidFill>
              </a:endParaRPr>
            </a:p>
          </p:txBody>
        </p:sp>
      </p:grpSp>
      <p:grpSp>
        <p:nvGrpSpPr>
          <p:cNvPr id="16" name="组合 15">
            <a:extLst>
              <a:ext uri="{FF2B5EF4-FFF2-40B4-BE49-F238E27FC236}">
                <a16:creationId xmlns:a16="http://schemas.microsoft.com/office/drawing/2014/main" id="{2B64FF9A-8E92-455E-BA4F-CDC42B4B6710}"/>
              </a:ext>
            </a:extLst>
          </p:cNvPr>
          <p:cNvGrpSpPr/>
          <p:nvPr/>
        </p:nvGrpSpPr>
        <p:grpSpPr>
          <a:xfrm>
            <a:off x="1805847" y="5167697"/>
            <a:ext cx="7195683" cy="638549"/>
            <a:chOff x="1805847" y="5167697"/>
            <a:chExt cx="7195683" cy="638549"/>
          </a:xfrm>
        </p:grpSpPr>
        <p:sp>
          <p:nvSpPr>
            <p:cNvPr id="11" name="Parallelogram 9">
              <a:extLst>
                <a:ext uri="{FF2B5EF4-FFF2-40B4-BE49-F238E27FC236}">
                  <a16:creationId xmlns:a16="http://schemas.microsoft.com/office/drawing/2014/main" id="{C7284E60-DEC9-4F02-BE35-13E60851608B}"/>
                </a:ext>
              </a:extLst>
            </p:cNvPr>
            <p:cNvSpPr/>
            <p:nvPr/>
          </p:nvSpPr>
          <p:spPr>
            <a:xfrm>
              <a:off x="1805847" y="5167697"/>
              <a:ext cx="7195683" cy="638549"/>
            </a:xfrm>
            <a:prstGeom prst="parallelogram">
              <a:avLst>
                <a:gd name="adj" fmla="val 932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pPr>
              <a:endParaRPr lang="zh-CN" altLang="en-US" sz="1200" dirty="0">
                <a:solidFill>
                  <a:schemeClr val="bg1"/>
                </a:solidFill>
              </a:endParaRPr>
            </a:p>
          </p:txBody>
        </p:sp>
        <p:sp>
          <p:nvSpPr>
            <p:cNvPr id="31" name="矩形 30">
              <a:extLst>
                <a:ext uri="{FF2B5EF4-FFF2-40B4-BE49-F238E27FC236}">
                  <a16:creationId xmlns:a16="http://schemas.microsoft.com/office/drawing/2014/main" id="{83C225C7-0CEF-4217-806C-0699D1E54877}"/>
                </a:ext>
              </a:extLst>
            </p:cNvPr>
            <p:cNvSpPr/>
            <p:nvPr/>
          </p:nvSpPr>
          <p:spPr>
            <a:xfrm>
              <a:off x="2570395" y="5283642"/>
              <a:ext cx="5040317"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rPr>
                <a:t>含有语法错误的训练句对构造方法</a:t>
              </a:r>
              <a:endParaRPr lang="zh-CN" altLang="en-US" dirty="0">
                <a:solidFill>
                  <a:schemeClr val="bg1"/>
                </a:solidFill>
              </a:endParaRPr>
            </a:p>
          </p:txBody>
        </p:sp>
      </p:grpSp>
      <p:sp>
        <p:nvSpPr>
          <p:cNvPr id="32" name="矩形 31">
            <a:extLst>
              <a:ext uri="{FF2B5EF4-FFF2-40B4-BE49-F238E27FC236}">
                <a16:creationId xmlns:a16="http://schemas.microsoft.com/office/drawing/2014/main" id="{1EF715BA-CE5A-4858-A70E-DB34ED758434}"/>
              </a:ext>
            </a:extLst>
          </p:cNvPr>
          <p:cNvSpPr/>
          <p:nvPr/>
        </p:nvSpPr>
        <p:spPr>
          <a:xfrm>
            <a:off x="1508760" y="1792225"/>
            <a:ext cx="9931241"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语法错误纠正是自然语言处理的重要下层任务，英语语法错误纠正已经研究了很多年，并且取得了丰硕的成果，目前的研究方向主要分为三个</a:t>
            </a:r>
            <a:r>
              <a:rPr lang="zh-CN" altLang="en-US" b="1" dirty="0" smtClean="0">
                <a:solidFill>
                  <a:schemeClr val="tx1">
                    <a:lumMod val="65000"/>
                    <a:lumOff val="35000"/>
                  </a:schemeClr>
                </a:solidFill>
              </a:rPr>
              <a:t>部分：</a:t>
            </a:r>
            <a:endParaRPr lang="zh-CN" altLang="en-US" b="1" dirty="0">
              <a:solidFill>
                <a:schemeClr val="tx1">
                  <a:lumMod val="65000"/>
                  <a:lumOff val="35000"/>
                </a:schemeClr>
              </a:solidFill>
            </a:endParaRPr>
          </a:p>
        </p:txBody>
      </p:sp>
    </p:spTree>
    <p:extLst>
      <p:ext uri="{BB962C8B-B14F-4D97-AF65-F5344CB8AC3E}">
        <p14:creationId xmlns:p14="http://schemas.microsoft.com/office/powerpoint/2010/main" val="93180089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六边形 12">
            <a:extLst>
              <a:ext uri="{FF2B5EF4-FFF2-40B4-BE49-F238E27FC236}">
                <a16:creationId xmlns:a16="http://schemas.microsoft.com/office/drawing/2014/main" id="{76647347-E487-43A9-873A-EB4E8D72EA92}"/>
              </a:ext>
            </a:extLst>
          </p:cNvPr>
          <p:cNvSpPr/>
          <p:nvPr/>
        </p:nvSpPr>
        <p:spPr>
          <a:xfrm>
            <a:off x="1630125" y="1846757"/>
            <a:ext cx="1899043" cy="1637107"/>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文本框 23">
            <a:extLst>
              <a:ext uri="{FF2B5EF4-FFF2-40B4-BE49-F238E27FC236}">
                <a16:creationId xmlns:a16="http://schemas.microsoft.com/office/drawing/2014/main" id="{6125CBF2-D797-492D-BFFB-FE81E0A52805}"/>
              </a:ext>
            </a:extLst>
          </p:cNvPr>
          <p:cNvSpPr txBox="1"/>
          <p:nvPr/>
        </p:nvSpPr>
        <p:spPr>
          <a:xfrm>
            <a:off x="1990028" y="266857"/>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dirty="0">
                <a:solidFill>
                  <a:srgbClr val="8B0012"/>
                </a:solidFill>
                <a:ea typeface="+mj-ea"/>
              </a:rPr>
              <a:t>背景介绍</a:t>
            </a:r>
            <a:endParaRPr lang="en-US" altLang="zh-CN" sz="2800" b="1" dirty="0">
              <a:solidFill>
                <a:srgbClr val="8B0012"/>
              </a:solidFill>
              <a:ea typeface="+mj-ea"/>
            </a:endParaRPr>
          </a:p>
        </p:txBody>
      </p:sp>
      <p:sp>
        <p:nvSpPr>
          <p:cNvPr id="27" name="矩形 26">
            <a:extLst>
              <a:ext uri="{FF2B5EF4-FFF2-40B4-BE49-F238E27FC236}">
                <a16:creationId xmlns:a16="http://schemas.microsoft.com/office/drawing/2014/main" id="{B2A783D0-5601-4229-87B7-CDD3E52AAF02}"/>
              </a:ext>
            </a:extLst>
          </p:cNvPr>
          <p:cNvSpPr/>
          <p:nvPr/>
        </p:nvSpPr>
        <p:spPr>
          <a:xfrm>
            <a:off x="1321596" y="3753955"/>
            <a:ext cx="2864878" cy="1902059"/>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具有可解释性强的特点，但对于语法操作标签的定义复杂严格</a:t>
            </a:r>
            <a:r>
              <a:rPr lang="zh-CN" altLang="en-US" sz="1400" dirty="0" smtClean="0">
                <a:solidFill>
                  <a:schemeClr val="tx1">
                    <a:lumMod val="50000"/>
                    <a:lumOff val="50000"/>
                  </a:schemeClr>
                </a:solidFill>
              </a:rPr>
              <a:t>。</a:t>
            </a:r>
            <a:r>
              <a:rPr lang="zh-CN" altLang="en-US" sz="1400" dirty="0">
                <a:solidFill>
                  <a:schemeClr val="tx1">
                    <a:lumMod val="50000"/>
                    <a:lumOff val="50000"/>
                  </a:schemeClr>
                </a:solidFill>
              </a:rPr>
              <a:t>如</a:t>
            </a:r>
            <a:r>
              <a:rPr lang="en-US" altLang="zh-CN" sz="1400" dirty="0" err="1" smtClean="0">
                <a:solidFill>
                  <a:schemeClr val="tx1">
                    <a:lumMod val="50000"/>
                    <a:lumOff val="50000"/>
                  </a:schemeClr>
                </a:solidFill>
              </a:rPr>
              <a:t>GECToR</a:t>
            </a:r>
            <a:r>
              <a:rPr lang="en-US" altLang="zh-CN" sz="1400" baseline="30000" dirty="0" smtClean="0">
                <a:solidFill>
                  <a:schemeClr val="tx1">
                    <a:lumMod val="50000"/>
                    <a:lumOff val="50000"/>
                  </a:schemeClr>
                </a:solidFill>
              </a:rPr>
              <a:t>[1]</a:t>
            </a:r>
            <a:r>
              <a:rPr lang="zh-CN" altLang="en-US" sz="1400" dirty="0" smtClean="0">
                <a:solidFill>
                  <a:schemeClr val="tx1">
                    <a:lumMod val="50000"/>
                    <a:lumOff val="50000"/>
                  </a:schemeClr>
                </a:solidFill>
              </a:rPr>
              <a:t>详细</a:t>
            </a:r>
            <a:r>
              <a:rPr lang="zh-CN" altLang="en-US" sz="1400" dirty="0">
                <a:solidFill>
                  <a:schemeClr val="tx1">
                    <a:lumMod val="50000"/>
                    <a:lumOff val="50000"/>
                  </a:schemeClr>
                </a:solidFill>
              </a:rPr>
              <a:t>定义了多种语法操作标签，标签空间达到了</a:t>
            </a:r>
            <a:r>
              <a:rPr lang="en-US" altLang="zh-CN" sz="1400" dirty="0">
                <a:solidFill>
                  <a:schemeClr val="tx1">
                    <a:lumMod val="50000"/>
                    <a:lumOff val="50000"/>
                  </a:schemeClr>
                </a:solidFill>
              </a:rPr>
              <a:t>5000</a:t>
            </a:r>
            <a:r>
              <a:rPr lang="zh-CN" altLang="en-US" sz="1400" dirty="0">
                <a:solidFill>
                  <a:schemeClr val="tx1">
                    <a:lumMod val="50000"/>
                    <a:lumOff val="50000"/>
                  </a:schemeClr>
                </a:solidFill>
              </a:rPr>
              <a:t>个，需要在预处理阶段根据错误</a:t>
            </a:r>
            <a:r>
              <a:rPr lang="en-US" altLang="zh-CN" sz="1400" dirty="0">
                <a:solidFill>
                  <a:schemeClr val="tx1">
                    <a:lumMod val="50000"/>
                    <a:lumOff val="50000"/>
                  </a:schemeClr>
                </a:solidFill>
              </a:rPr>
              <a:t>-</a:t>
            </a:r>
            <a:r>
              <a:rPr lang="zh-CN" altLang="en-US" sz="1400" dirty="0">
                <a:solidFill>
                  <a:schemeClr val="tx1">
                    <a:lumMod val="50000"/>
                    <a:lumOff val="50000"/>
                  </a:schemeClr>
                </a:solidFill>
              </a:rPr>
              <a:t>正确句对的编辑距离为错误句子的每个字进行标注以得到训练数据。</a:t>
            </a:r>
            <a:endParaRPr lang="zh-CN" altLang="en-US" sz="1400" dirty="0">
              <a:solidFill>
                <a:schemeClr val="tx1">
                  <a:lumMod val="50000"/>
                  <a:lumOff val="50000"/>
                </a:schemeClr>
              </a:solidFill>
            </a:endParaRPr>
          </a:p>
        </p:txBody>
      </p:sp>
      <p:sp>
        <p:nvSpPr>
          <p:cNvPr id="18" name="矩形 17">
            <a:extLst>
              <a:ext uri="{FF2B5EF4-FFF2-40B4-BE49-F238E27FC236}">
                <a16:creationId xmlns:a16="http://schemas.microsoft.com/office/drawing/2014/main" id="{E06F7624-76C0-4C52-9F84-F470BFBFB462}"/>
              </a:ext>
            </a:extLst>
          </p:cNvPr>
          <p:cNvSpPr/>
          <p:nvPr/>
        </p:nvSpPr>
        <p:spPr>
          <a:xfrm>
            <a:off x="4279392" y="3744810"/>
            <a:ext cx="3575304" cy="241912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基于文本生成的方法与机器翻译的任务相似，都是基于原句得到目标句。考虑到语法错误纠正任务中的原句和目标句均属于同一种语言，</a:t>
            </a:r>
            <a:r>
              <a:rPr lang="en-US" altLang="zh-CN" sz="1400" dirty="0">
                <a:solidFill>
                  <a:schemeClr val="tx1">
                    <a:lumMod val="50000"/>
                    <a:lumOff val="50000"/>
                  </a:schemeClr>
                </a:solidFill>
              </a:rPr>
              <a:t>Copy-augmented </a:t>
            </a:r>
            <a:r>
              <a:rPr lang="en-US" altLang="zh-CN" sz="1400" dirty="0" smtClean="0">
                <a:solidFill>
                  <a:schemeClr val="tx1">
                    <a:lumMod val="50000"/>
                    <a:lumOff val="50000"/>
                  </a:schemeClr>
                </a:solidFill>
              </a:rPr>
              <a:t>Model</a:t>
            </a:r>
            <a:r>
              <a:rPr lang="en-US" altLang="zh-CN" sz="1400" baseline="30000" dirty="0" smtClean="0">
                <a:solidFill>
                  <a:schemeClr val="tx1">
                    <a:lumMod val="50000"/>
                    <a:lumOff val="50000"/>
                  </a:schemeClr>
                </a:solidFill>
              </a:rPr>
              <a:t>[2]</a:t>
            </a:r>
            <a:r>
              <a:rPr lang="zh-CN" altLang="en-US" sz="1400" dirty="0" smtClean="0">
                <a:solidFill>
                  <a:schemeClr val="tx1">
                    <a:lumMod val="50000"/>
                    <a:lumOff val="50000"/>
                  </a:schemeClr>
                </a:solidFill>
              </a:rPr>
              <a:t>将</a:t>
            </a:r>
            <a:r>
              <a:rPr lang="en-US" altLang="zh-CN" sz="1400" dirty="0">
                <a:solidFill>
                  <a:schemeClr val="tx1">
                    <a:lumMod val="50000"/>
                    <a:lumOff val="50000"/>
                  </a:schemeClr>
                </a:solidFill>
              </a:rPr>
              <a:t>copy</a:t>
            </a:r>
            <a:r>
              <a:rPr lang="zh-CN" altLang="en-US" sz="1400" dirty="0">
                <a:solidFill>
                  <a:schemeClr val="tx1">
                    <a:lumMod val="50000"/>
                    <a:lumOff val="50000"/>
                  </a:schemeClr>
                </a:solidFill>
              </a:rPr>
              <a:t>机制引入语法错误纠正模型。</a:t>
            </a:r>
            <a:r>
              <a:rPr lang="en-US" altLang="zh-CN" sz="1400" dirty="0">
                <a:solidFill>
                  <a:schemeClr val="tx1">
                    <a:lumMod val="50000"/>
                    <a:lumOff val="50000"/>
                  </a:schemeClr>
                </a:solidFill>
              </a:rPr>
              <a:t>BERT-fuse </a:t>
            </a:r>
            <a:r>
              <a:rPr lang="en-US" altLang="zh-CN" sz="1400" dirty="0" smtClean="0">
                <a:solidFill>
                  <a:schemeClr val="tx1">
                    <a:lumMod val="50000"/>
                    <a:lumOff val="50000"/>
                  </a:schemeClr>
                </a:solidFill>
              </a:rPr>
              <a:t>GED</a:t>
            </a:r>
            <a:r>
              <a:rPr lang="en-US" altLang="zh-CN" sz="1400" baseline="30000" dirty="0" smtClean="0">
                <a:solidFill>
                  <a:schemeClr val="tx1">
                    <a:lumMod val="50000"/>
                    <a:lumOff val="50000"/>
                  </a:schemeClr>
                </a:solidFill>
              </a:rPr>
              <a:t>[3]</a:t>
            </a:r>
            <a:r>
              <a:rPr lang="zh-CN" altLang="en-US" sz="1400" dirty="0" smtClean="0">
                <a:solidFill>
                  <a:schemeClr val="tx1">
                    <a:lumMod val="50000"/>
                    <a:lumOff val="50000"/>
                  </a:schemeClr>
                </a:solidFill>
              </a:rPr>
              <a:t>在</a:t>
            </a:r>
            <a:r>
              <a:rPr lang="zh-CN" altLang="en-US" sz="1400" dirty="0">
                <a:solidFill>
                  <a:schemeClr val="tx1">
                    <a:lumMod val="50000"/>
                    <a:lumOff val="50000"/>
                  </a:schemeClr>
                </a:solidFill>
              </a:rPr>
              <a:t>含有语法错误语料上微调序列标注的</a:t>
            </a:r>
            <a:r>
              <a:rPr lang="en-US" altLang="zh-CN" sz="1400" dirty="0">
                <a:solidFill>
                  <a:schemeClr val="tx1">
                    <a:lumMod val="50000"/>
                    <a:lumOff val="50000"/>
                  </a:schemeClr>
                </a:solidFill>
              </a:rPr>
              <a:t>BERT</a:t>
            </a:r>
            <a:r>
              <a:rPr lang="zh-CN" altLang="en-US" sz="1400" dirty="0">
                <a:solidFill>
                  <a:schemeClr val="tx1">
                    <a:lumMod val="50000"/>
                    <a:lumOff val="50000"/>
                  </a:schemeClr>
                </a:solidFill>
              </a:rPr>
              <a:t>模型，然后将微调阶段的输出作为额外特征，与原句共同输入由</a:t>
            </a:r>
            <a:r>
              <a:rPr lang="en-US" altLang="zh-CN" sz="1400" dirty="0">
                <a:solidFill>
                  <a:schemeClr val="tx1">
                    <a:lumMod val="50000"/>
                    <a:lumOff val="50000"/>
                  </a:schemeClr>
                </a:solidFill>
              </a:rPr>
              <a:t>BERT</a:t>
            </a:r>
            <a:r>
              <a:rPr lang="zh-CN" altLang="en-US" sz="1400" dirty="0">
                <a:solidFill>
                  <a:schemeClr val="tx1">
                    <a:lumMod val="50000"/>
                    <a:lumOff val="50000"/>
                  </a:schemeClr>
                </a:solidFill>
              </a:rPr>
              <a:t>初始化的语法错误纠正模型。</a:t>
            </a:r>
            <a:endParaRPr lang="zh-CN" altLang="en-US" sz="1400" dirty="0">
              <a:solidFill>
                <a:schemeClr val="tx1">
                  <a:lumMod val="50000"/>
                  <a:lumOff val="50000"/>
                </a:schemeClr>
              </a:solidFill>
            </a:endParaRPr>
          </a:p>
        </p:txBody>
      </p:sp>
      <p:sp>
        <p:nvSpPr>
          <p:cNvPr id="32" name="矩形 31">
            <a:extLst>
              <a:ext uri="{FF2B5EF4-FFF2-40B4-BE49-F238E27FC236}">
                <a16:creationId xmlns:a16="http://schemas.microsoft.com/office/drawing/2014/main" id="{3A8FBA4C-5EB2-4C85-A6EA-DD35FA194A07}"/>
              </a:ext>
            </a:extLst>
          </p:cNvPr>
          <p:cNvSpPr/>
          <p:nvPr/>
        </p:nvSpPr>
        <p:spPr>
          <a:xfrm>
            <a:off x="8088884" y="3753955"/>
            <a:ext cx="3149092" cy="2143926"/>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smtClean="0">
                <a:solidFill>
                  <a:schemeClr val="tx1">
                    <a:lumMod val="50000"/>
                    <a:lumOff val="50000"/>
                  </a:schemeClr>
                </a:solidFill>
              </a:rPr>
              <a:t>语法</a:t>
            </a:r>
            <a:r>
              <a:rPr lang="zh-CN" altLang="en-US" sz="1400" dirty="0">
                <a:solidFill>
                  <a:schemeClr val="tx1">
                    <a:lumMod val="50000"/>
                    <a:lumOff val="50000"/>
                  </a:schemeClr>
                </a:solidFill>
              </a:rPr>
              <a:t>错误纠正的数据集主要由句对组成，是错误句子到正确句子的映射，对标注者的语言知识要求较高，因此数据集数量和规模有限，较难满足深度神经网络的训练需求</a:t>
            </a:r>
            <a:r>
              <a:rPr lang="zh-CN" altLang="en-US" sz="1400" dirty="0" smtClean="0">
                <a:solidFill>
                  <a:schemeClr val="tx1">
                    <a:lumMod val="50000"/>
                    <a:lumOff val="50000"/>
                  </a:schemeClr>
                </a:solidFill>
              </a:rPr>
              <a:t>。</a:t>
            </a:r>
            <a:r>
              <a:rPr lang="en-US" altLang="zh-CN" sz="1400" dirty="0" err="1" smtClean="0">
                <a:solidFill>
                  <a:schemeClr val="tx1">
                    <a:lumMod val="50000"/>
                    <a:lumOff val="50000"/>
                  </a:schemeClr>
                </a:solidFill>
              </a:rPr>
              <a:t>Kiyono</a:t>
            </a:r>
            <a:r>
              <a:rPr lang="zh-CN" altLang="en-US" sz="1400" dirty="0" smtClean="0">
                <a:solidFill>
                  <a:schemeClr val="tx1">
                    <a:lumMod val="50000"/>
                    <a:lumOff val="50000"/>
                  </a:schemeClr>
                </a:solidFill>
              </a:rPr>
              <a:t>等人</a:t>
            </a:r>
            <a:r>
              <a:rPr lang="en-US" altLang="zh-CN" sz="1400" baseline="30000" dirty="0" smtClean="0">
                <a:solidFill>
                  <a:schemeClr val="tx1">
                    <a:lumMod val="50000"/>
                    <a:lumOff val="50000"/>
                  </a:schemeClr>
                </a:solidFill>
              </a:rPr>
              <a:t>[4]</a:t>
            </a:r>
            <a:r>
              <a:rPr lang="zh-CN" altLang="en-US" sz="1400" dirty="0" smtClean="0">
                <a:solidFill>
                  <a:schemeClr val="tx1">
                    <a:lumMod val="50000"/>
                    <a:lumOff val="50000"/>
                  </a:schemeClr>
                </a:solidFill>
              </a:rPr>
              <a:t>的</a:t>
            </a:r>
            <a:r>
              <a:rPr lang="zh-CN" altLang="en-US" sz="1400" dirty="0">
                <a:solidFill>
                  <a:schemeClr val="tx1">
                    <a:lumMod val="50000"/>
                    <a:lumOff val="50000"/>
                  </a:schemeClr>
                </a:solidFill>
              </a:rPr>
              <a:t>研究分析了构造数据的种子语料、构造数据的方法以及训练策略对于语法错误纠正模型的影响</a:t>
            </a:r>
            <a:r>
              <a:rPr lang="zh-CN" altLang="en-US" sz="1400" dirty="0" smtClean="0">
                <a:solidFill>
                  <a:schemeClr val="tx1">
                    <a:lumMod val="50000"/>
                    <a:lumOff val="50000"/>
                  </a:schemeClr>
                </a:solidFill>
              </a:rPr>
              <a:t>。</a:t>
            </a:r>
            <a:endParaRPr lang="zh-CN" altLang="en-US" sz="1400" dirty="0">
              <a:solidFill>
                <a:schemeClr val="tx1">
                  <a:lumMod val="50000"/>
                  <a:lumOff val="50000"/>
                </a:schemeClr>
              </a:solidFill>
            </a:endParaRPr>
          </a:p>
        </p:txBody>
      </p:sp>
      <p:sp>
        <p:nvSpPr>
          <p:cNvPr id="29" name="矩形 28">
            <a:extLst>
              <a:ext uri="{FF2B5EF4-FFF2-40B4-BE49-F238E27FC236}">
                <a16:creationId xmlns:a16="http://schemas.microsoft.com/office/drawing/2014/main" id="{B0A57175-8239-418F-B7FE-31B2F8FA8C70}"/>
              </a:ext>
            </a:extLst>
          </p:cNvPr>
          <p:cNvSpPr/>
          <p:nvPr/>
        </p:nvSpPr>
        <p:spPr>
          <a:xfrm>
            <a:off x="1751920" y="2176035"/>
            <a:ext cx="1631360"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基于序列标注的语法错误纠正方法</a:t>
            </a:r>
          </a:p>
        </p:txBody>
      </p:sp>
      <p:sp>
        <p:nvSpPr>
          <p:cNvPr id="31" name="六边形 30">
            <a:extLst>
              <a:ext uri="{FF2B5EF4-FFF2-40B4-BE49-F238E27FC236}">
                <a16:creationId xmlns:a16="http://schemas.microsoft.com/office/drawing/2014/main" id="{76647347-E487-43A9-873A-EB4E8D72EA92}"/>
              </a:ext>
            </a:extLst>
          </p:cNvPr>
          <p:cNvSpPr/>
          <p:nvPr/>
        </p:nvSpPr>
        <p:spPr>
          <a:xfrm>
            <a:off x="5065221" y="1843709"/>
            <a:ext cx="1899043" cy="1637107"/>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矩形 33">
            <a:extLst>
              <a:ext uri="{FF2B5EF4-FFF2-40B4-BE49-F238E27FC236}">
                <a16:creationId xmlns:a16="http://schemas.microsoft.com/office/drawing/2014/main" id="{B0A57175-8239-418F-B7FE-31B2F8FA8C70}"/>
              </a:ext>
            </a:extLst>
          </p:cNvPr>
          <p:cNvSpPr/>
          <p:nvPr/>
        </p:nvSpPr>
        <p:spPr>
          <a:xfrm>
            <a:off x="5187016" y="2172987"/>
            <a:ext cx="1631360"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smtClean="0">
                <a:solidFill>
                  <a:schemeClr val="tx1">
                    <a:lumMod val="65000"/>
                    <a:lumOff val="35000"/>
                  </a:schemeClr>
                </a:solidFill>
              </a:rPr>
              <a:t>基于文本生成的</a:t>
            </a:r>
            <a:r>
              <a:rPr lang="zh-CN" altLang="en-US" b="1" dirty="0">
                <a:solidFill>
                  <a:schemeClr val="tx1">
                    <a:lumMod val="65000"/>
                    <a:lumOff val="35000"/>
                  </a:schemeClr>
                </a:solidFill>
              </a:rPr>
              <a:t>语法错误纠正方法</a:t>
            </a:r>
          </a:p>
        </p:txBody>
      </p:sp>
      <p:sp>
        <p:nvSpPr>
          <p:cNvPr id="35" name="六边形 34">
            <a:extLst>
              <a:ext uri="{FF2B5EF4-FFF2-40B4-BE49-F238E27FC236}">
                <a16:creationId xmlns:a16="http://schemas.microsoft.com/office/drawing/2014/main" id="{76647347-E487-43A9-873A-EB4E8D72EA92}"/>
              </a:ext>
            </a:extLst>
          </p:cNvPr>
          <p:cNvSpPr/>
          <p:nvPr/>
        </p:nvSpPr>
        <p:spPr>
          <a:xfrm>
            <a:off x="8466789" y="1871141"/>
            <a:ext cx="1899043" cy="1637107"/>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矩形 35">
            <a:extLst>
              <a:ext uri="{FF2B5EF4-FFF2-40B4-BE49-F238E27FC236}">
                <a16:creationId xmlns:a16="http://schemas.microsoft.com/office/drawing/2014/main" id="{B0A57175-8239-418F-B7FE-31B2F8FA8C70}"/>
              </a:ext>
            </a:extLst>
          </p:cNvPr>
          <p:cNvSpPr/>
          <p:nvPr/>
        </p:nvSpPr>
        <p:spPr>
          <a:xfrm>
            <a:off x="8588584" y="2200419"/>
            <a:ext cx="1631360"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smtClean="0">
                <a:solidFill>
                  <a:schemeClr val="tx1">
                    <a:lumMod val="65000"/>
                    <a:lumOff val="35000"/>
                  </a:schemeClr>
                </a:solidFill>
              </a:rPr>
              <a:t>含有语法错误的训练句对构造方法</a:t>
            </a:r>
            <a:endParaRPr lang="zh-CN" altLang="en-US" b="1" dirty="0">
              <a:solidFill>
                <a:schemeClr val="tx1">
                  <a:lumMod val="65000"/>
                  <a:lumOff val="35000"/>
                </a:schemeClr>
              </a:solidFill>
            </a:endParaRPr>
          </a:p>
        </p:txBody>
      </p:sp>
    </p:spTree>
    <p:extLst>
      <p:ext uri="{BB962C8B-B14F-4D97-AF65-F5344CB8AC3E}">
        <p14:creationId xmlns:p14="http://schemas.microsoft.com/office/powerpoint/2010/main" val="1080065013"/>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1"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文本框 105">
            <a:extLst>
              <a:ext uri="{FF2B5EF4-FFF2-40B4-BE49-F238E27FC236}">
                <a16:creationId xmlns:a16="http://schemas.microsoft.com/office/drawing/2014/main" id="{F3A3200F-6D8E-4AA0-8B12-3809EDE552C3}"/>
              </a:ext>
            </a:extLst>
          </p:cNvPr>
          <p:cNvSpPr txBox="1"/>
          <p:nvPr/>
        </p:nvSpPr>
        <p:spPr>
          <a:xfrm>
            <a:off x="1990028" y="266857"/>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dirty="0" smtClean="0">
                <a:solidFill>
                  <a:srgbClr val="8B0012"/>
                </a:solidFill>
                <a:ea typeface="+mj-ea"/>
              </a:rPr>
              <a:t>背景介绍</a:t>
            </a:r>
            <a:endParaRPr lang="en-US" altLang="zh-CN" sz="2800" b="1" dirty="0">
              <a:solidFill>
                <a:srgbClr val="8B0012"/>
              </a:solidFill>
              <a:ea typeface="+mj-ea"/>
            </a:endParaRPr>
          </a:p>
        </p:txBody>
      </p:sp>
      <p:sp>
        <p:nvSpPr>
          <p:cNvPr id="108" name="矩形 107">
            <a:extLst>
              <a:ext uri="{FF2B5EF4-FFF2-40B4-BE49-F238E27FC236}">
                <a16:creationId xmlns:a16="http://schemas.microsoft.com/office/drawing/2014/main" id="{2EBCBB7F-788A-4237-AFD4-BC2503291A6E}"/>
              </a:ext>
            </a:extLst>
          </p:cNvPr>
          <p:cNvSpPr/>
          <p:nvPr/>
        </p:nvSpPr>
        <p:spPr>
          <a:xfrm>
            <a:off x="928060" y="1846774"/>
            <a:ext cx="10419644" cy="3416320"/>
          </a:xfrm>
          <a:prstGeom prst="rect">
            <a:avLst/>
          </a:prstGeom>
        </p:spPr>
        <p:txBody>
          <a:bodyPr wrap="square">
            <a:spAutoFit/>
            <a:scene3d>
              <a:camera prst="orthographicFront"/>
              <a:lightRig rig="threePt" dir="t"/>
            </a:scene3d>
            <a:sp3d contourW="12700"/>
          </a:bodyPr>
          <a:lstStyle/>
          <a:p>
            <a:pPr marL="285750" indent="-285750" algn="just">
              <a:lnSpc>
                <a:spcPct val="120000"/>
              </a:lnSpc>
              <a:buFont typeface="Arial" panose="020B0604020202020204" pitchFamily="34" charset="0"/>
              <a:buChar char="•"/>
            </a:pPr>
            <a:r>
              <a:rPr lang="zh-CN" altLang="en-US" sz="2000" dirty="0" smtClean="0">
                <a:solidFill>
                  <a:schemeClr val="tx1">
                    <a:lumMod val="65000"/>
                    <a:lumOff val="35000"/>
                  </a:schemeClr>
                </a:solidFill>
              </a:rPr>
              <a:t>相对</a:t>
            </a:r>
            <a:r>
              <a:rPr lang="zh-CN" altLang="en-US" sz="2000" dirty="0">
                <a:solidFill>
                  <a:schemeClr val="tx1">
                    <a:lumMod val="65000"/>
                    <a:lumOff val="35000"/>
                  </a:schemeClr>
                </a:solidFill>
              </a:rPr>
              <a:t>于英文语法错误纠正，中文文本纠错的相关资源和数据更为稀少，近年来举办的比赛包括</a:t>
            </a:r>
            <a:r>
              <a:rPr lang="en-US" altLang="zh-CN" sz="2000" dirty="0">
                <a:solidFill>
                  <a:schemeClr val="tx1">
                    <a:lumMod val="65000"/>
                    <a:lumOff val="35000"/>
                  </a:schemeClr>
                </a:solidFill>
              </a:rPr>
              <a:t>NLPCC2018</a:t>
            </a:r>
            <a:r>
              <a:rPr lang="zh-CN" altLang="en-US" sz="2000" dirty="0">
                <a:solidFill>
                  <a:schemeClr val="tx1">
                    <a:lumMod val="65000"/>
                    <a:lumOff val="35000"/>
                  </a:schemeClr>
                </a:solidFill>
              </a:rPr>
              <a:t>语法纠错</a:t>
            </a:r>
            <a:r>
              <a:rPr lang="zh-CN" altLang="en-US" sz="2000" dirty="0" smtClean="0">
                <a:solidFill>
                  <a:schemeClr val="tx1">
                    <a:lumMod val="65000"/>
                    <a:lumOff val="35000"/>
                  </a:schemeClr>
                </a:solidFill>
              </a:rPr>
              <a:t>评测、</a:t>
            </a:r>
            <a:r>
              <a:rPr lang="en-US" altLang="zh-CN" sz="2000" dirty="0">
                <a:solidFill>
                  <a:schemeClr val="tx1">
                    <a:lumMod val="65000"/>
                    <a:lumOff val="35000"/>
                  </a:schemeClr>
                </a:solidFill>
              </a:rPr>
              <a:t>CGED2020</a:t>
            </a:r>
            <a:r>
              <a:rPr lang="zh-CN" altLang="en-US" sz="2000" dirty="0" smtClean="0">
                <a:solidFill>
                  <a:schemeClr val="tx1">
                    <a:lumMod val="65000"/>
                    <a:lumOff val="35000"/>
                  </a:schemeClr>
                </a:solidFill>
              </a:rPr>
              <a:t>评测、</a:t>
            </a:r>
            <a:r>
              <a:rPr lang="en-US" altLang="zh-CN" sz="2000" dirty="0">
                <a:solidFill>
                  <a:schemeClr val="tx1">
                    <a:lumMod val="65000"/>
                    <a:lumOff val="35000"/>
                  </a:schemeClr>
                </a:solidFill>
              </a:rPr>
              <a:t>CTC2021</a:t>
            </a:r>
            <a:r>
              <a:rPr lang="zh-CN" altLang="en-US" sz="2000" dirty="0" smtClean="0">
                <a:solidFill>
                  <a:schemeClr val="tx1">
                    <a:lumMod val="65000"/>
                    <a:lumOff val="35000"/>
                  </a:schemeClr>
                </a:solidFill>
              </a:rPr>
              <a:t>评测。</a:t>
            </a:r>
            <a:endParaRPr lang="en-US" altLang="zh-CN" sz="2000" dirty="0" smtClean="0">
              <a:solidFill>
                <a:schemeClr val="tx1">
                  <a:lumMod val="65000"/>
                  <a:lumOff val="35000"/>
                </a:schemeClr>
              </a:solidFill>
            </a:endParaRPr>
          </a:p>
          <a:p>
            <a:pPr marL="285750" indent="-285750" algn="just">
              <a:lnSpc>
                <a:spcPct val="120000"/>
              </a:lnSpc>
              <a:buFont typeface="Arial" panose="020B0604020202020204" pitchFamily="34" charset="0"/>
              <a:buChar char="•"/>
            </a:pPr>
            <a:endParaRPr lang="en-US" altLang="zh-CN" sz="2000" dirty="0" smtClean="0">
              <a:solidFill>
                <a:schemeClr val="tx1">
                  <a:lumMod val="65000"/>
                  <a:lumOff val="35000"/>
                </a:schemeClr>
              </a:solidFill>
            </a:endParaRPr>
          </a:p>
          <a:p>
            <a:pPr marL="285750" indent="-285750" algn="just">
              <a:lnSpc>
                <a:spcPct val="120000"/>
              </a:lnSpc>
              <a:buFont typeface="Arial" panose="020B0604020202020204" pitchFamily="34" charset="0"/>
              <a:buChar char="•"/>
            </a:pPr>
            <a:r>
              <a:rPr lang="en-US" altLang="zh-CN" sz="2000" dirty="0" err="1" smtClean="0">
                <a:solidFill>
                  <a:schemeClr val="tx1">
                    <a:lumMod val="65000"/>
                    <a:lumOff val="35000"/>
                  </a:schemeClr>
                </a:solidFill>
              </a:rPr>
              <a:t>Youdao</a:t>
            </a:r>
            <a:r>
              <a:rPr lang="en-US" altLang="zh-CN" sz="2000" baseline="30000" dirty="0" smtClean="0">
                <a:solidFill>
                  <a:schemeClr val="tx1">
                    <a:lumMod val="65000"/>
                    <a:lumOff val="35000"/>
                  </a:schemeClr>
                </a:solidFill>
              </a:rPr>
              <a:t>[5]</a:t>
            </a:r>
            <a:r>
              <a:rPr lang="zh-CN" altLang="en-US" sz="2000" dirty="0" smtClean="0">
                <a:solidFill>
                  <a:schemeClr val="tx1">
                    <a:lumMod val="65000"/>
                    <a:lumOff val="35000"/>
                  </a:schemeClr>
                </a:solidFill>
              </a:rPr>
              <a:t>将</a:t>
            </a:r>
            <a:r>
              <a:rPr lang="zh-CN" altLang="en-US" sz="2000" dirty="0">
                <a:solidFill>
                  <a:schemeClr val="tx1">
                    <a:lumMod val="65000"/>
                    <a:lumOff val="35000"/>
                  </a:schemeClr>
                </a:solidFill>
              </a:rPr>
              <a:t>中文语法错误纠正任务分成</a:t>
            </a:r>
            <a:r>
              <a:rPr lang="en-US" altLang="zh-CN" sz="2000" dirty="0">
                <a:solidFill>
                  <a:schemeClr val="tx1">
                    <a:lumMod val="65000"/>
                    <a:lumOff val="35000"/>
                  </a:schemeClr>
                </a:solidFill>
              </a:rPr>
              <a:t>3</a:t>
            </a:r>
            <a:r>
              <a:rPr lang="zh-CN" altLang="en-US" sz="2000" dirty="0">
                <a:solidFill>
                  <a:schemeClr val="tx1">
                    <a:lumMod val="65000"/>
                    <a:lumOff val="35000"/>
                  </a:schemeClr>
                </a:solidFill>
              </a:rPr>
              <a:t>个阶段，先移除句子中的表层错误，再将任务转化为机器翻译任务，最后集成第二阶段的若干模型</a:t>
            </a:r>
            <a:r>
              <a:rPr lang="zh-CN" altLang="en-US" sz="2000" dirty="0" smtClean="0">
                <a:solidFill>
                  <a:schemeClr val="tx1">
                    <a:lumMod val="65000"/>
                    <a:lumOff val="35000"/>
                  </a:schemeClr>
                </a:solidFill>
              </a:rPr>
              <a:t>。</a:t>
            </a:r>
            <a:endParaRPr lang="en-US" altLang="zh-CN" sz="2000" dirty="0" smtClean="0">
              <a:solidFill>
                <a:schemeClr val="tx1">
                  <a:lumMod val="65000"/>
                  <a:lumOff val="35000"/>
                </a:schemeClr>
              </a:solidFill>
            </a:endParaRPr>
          </a:p>
          <a:p>
            <a:pPr marL="285750" indent="-285750" algn="just">
              <a:lnSpc>
                <a:spcPct val="120000"/>
              </a:lnSpc>
              <a:buFont typeface="Arial" panose="020B0604020202020204" pitchFamily="34" charset="0"/>
              <a:buChar char="•"/>
            </a:pPr>
            <a:endParaRPr lang="en-US" altLang="zh-CN" sz="2000" dirty="0" smtClean="0">
              <a:solidFill>
                <a:schemeClr val="tx1">
                  <a:lumMod val="65000"/>
                  <a:lumOff val="35000"/>
                </a:schemeClr>
              </a:solidFill>
            </a:endParaRPr>
          </a:p>
          <a:p>
            <a:pPr marL="285750" indent="-285750" algn="just">
              <a:lnSpc>
                <a:spcPct val="120000"/>
              </a:lnSpc>
              <a:buFont typeface="Arial" panose="020B0604020202020204" pitchFamily="34" charset="0"/>
              <a:buChar char="•"/>
            </a:pPr>
            <a:r>
              <a:rPr lang="en-US" altLang="zh-CN" sz="2000" dirty="0" err="1" smtClean="0">
                <a:solidFill>
                  <a:schemeClr val="tx1">
                    <a:lumMod val="65000"/>
                    <a:lumOff val="35000"/>
                  </a:schemeClr>
                </a:solidFill>
              </a:rPr>
              <a:t>AliGM</a:t>
            </a:r>
            <a:r>
              <a:rPr lang="en-US" altLang="zh-CN" sz="2000" baseline="30000" dirty="0" smtClean="0">
                <a:solidFill>
                  <a:schemeClr val="tx1">
                    <a:lumMod val="65000"/>
                    <a:lumOff val="35000"/>
                  </a:schemeClr>
                </a:solidFill>
              </a:rPr>
              <a:t>[6]</a:t>
            </a:r>
            <a:r>
              <a:rPr lang="zh-CN" altLang="en-US" sz="2000" dirty="0" smtClean="0">
                <a:solidFill>
                  <a:schemeClr val="tx1">
                    <a:lumMod val="65000"/>
                    <a:lumOff val="35000"/>
                  </a:schemeClr>
                </a:solidFill>
              </a:rPr>
              <a:t>使用</a:t>
            </a:r>
            <a:r>
              <a:rPr lang="zh-CN" altLang="en-US" sz="2000" dirty="0">
                <a:solidFill>
                  <a:schemeClr val="tx1">
                    <a:lumMod val="65000"/>
                    <a:lumOff val="35000"/>
                  </a:schemeClr>
                </a:solidFill>
              </a:rPr>
              <a:t>基于规则、基于统计和神经网络三大类模型，根据不同优先级组合模型</a:t>
            </a:r>
            <a:r>
              <a:rPr lang="zh-CN" altLang="en-US" sz="2000" dirty="0" smtClean="0">
                <a:solidFill>
                  <a:schemeClr val="tx1">
                    <a:lumMod val="65000"/>
                    <a:lumOff val="35000"/>
                  </a:schemeClr>
                </a:solidFill>
              </a:rPr>
              <a:t>。</a:t>
            </a:r>
            <a:endParaRPr lang="en-US" altLang="zh-CN" sz="2000" dirty="0" smtClean="0">
              <a:solidFill>
                <a:schemeClr val="tx1">
                  <a:lumMod val="65000"/>
                  <a:lumOff val="35000"/>
                </a:schemeClr>
              </a:solidFill>
            </a:endParaRPr>
          </a:p>
          <a:p>
            <a:pPr marL="285750" indent="-285750" algn="just">
              <a:lnSpc>
                <a:spcPct val="120000"/>
              </a:lnSpc>
              <a:buFont typeface="Arial" panose="020B0604020202020204" pitchFamily="34" charset="0"/>
              <a:buChar char="•"/>
            </a:pPr>
            <a:endParaRPr lang="en-US" altLang="zh-CN" sz="2000" dirty="0" smtClean="0">
              <a:solidFill>
                <a:schemeClr val="tx1">
                  <a:lumMod val="65000"/>
                  <a:lumOff val="35000"/>
                </a:schemeClr>
              </a:solidFill>
            </a:endParaRPr>
          </a:p>
          <a:p>
            <a:pPr marL="285750" indent="-285750" algn="just">
              <a:lnSpc>
                <a:spcPct val="120000"/>
              </a:lnSpc>
              <a:buFont typeface="Arial" panose="020B0604020202020204" pitchFamily="34" charset="0"/>
              <a:buChar char="•"/>
            </a:pPr>
            <a:r>
              <a:rPr lang="en-US" altLang="zh-CN" sz="2000" dirty="0" err="1" smtClean="0">
                <a:solidFill>
                  <a:schemeClr val="tx1">
                    <a:lumMod val="65000"/>
                    <a:lumOff val="35000"/>
                  </a:schemeClr>
                </a:solidFill>
              </a:rPr>
              <a:t>MaskGEC</a:t>
            </a:r>
            <a:r>
              <a:rPr lang="en-US" altLang="zh-CN" sz="2000" baseline="30000" dirty="0" smtClean="0">
                <a:solidFill>
                  <a:schemeClr val="tx1">
                    <a:lumMod val="65000"/>
                    <a:lumOff val="35000"/>
                  </a:schemeClr>
                </a:solidFill>
              </a:rPr>
              <a:t>[7]</a:t>
            </a:r>
            <a:r>
              <a:rPr lang="zh-CN" altLang="en-US" sz="2000" dirty="0" smtClean="0">
                <a:solidFill>
                  <a:schemeClr val="tx1">
                    <a:lumMod val="65000"/>
                    <a:lumOff val="35000"/>
                  </a:schemeClr>
                </a:solidFill>
              </a:rPr>
              <a:t>在</a:t>
            </a:r>
            <a:r>
              <a:rPr lang="zh-CN" altLang="en-US" sz="2000" dirty="0">
                <a:solidFill>
                  <a:schemeClr val="tx1">
                    <a:lumMod val="65000"/>
                    <a:lumOff val="35000"/>
                  </a:schemeClr>
                </a:solidFill>
              </a:rPr>
              <a:t>每轮迭代的时候动态随机增加噪声</a:t>
            </a:r>
            <a:r>
              <a:rPr lang="en-US" altLang="zh-CN" sz="2000" dirty="0">
                <a:solidFill>
                  <a:schemeClr val="tx1">
                    <a:lumMod val="65000"/>
                    <a:lumOff val="35000"/>
                  </a:schemeClr>
                </a:solidFill>
              </a:rPr>
              <a:t>,</a:t>
            </a:r>
            <a:r>
              <a:rPr lang="zh-CN" altLang="en-US" sz="2000" dirty="0">
                <a:solidFill>
                  <a:schemeClr val="tx1">
                    <a:lumMod val="65000"/>
                    <a:lumOff val="35000"/>
                  </a:schemeClr>
                </a:solidFill>
              </a:rPr>
              <a:t>提升数据的泛化性。</a:t>
            </a:r>
            <a:endParaRPr lang="zh-CN" altLang="en-US" sz="2000" dirty="0">
              <a:solidFill>
                <a:schemeClr val="tx1">
                  <a:lumMod val="65000"/>
                  <a:lumOff val="35000"/>
                </a:schemeClr>
              </a:solidFill>
            </a:endParaRPr>
          </a:p>
        </p:txBody>
      </p:sp>
    </p:spTree>
    <p:extLst>
      <p:ext uri="{BB962C8B-B14F-4D97-AF65-F5344CB8AC3E}">
        <p14:creationId xmlns:p14="http://schemas.microsoft.com/office/powerpoint/2010/main" val="3380213009"/>
      </p:ext>
    </p:extLst>
  </p:cSld>
  <p:clrMapOvr>
    <a:masterClrMapping/>
  </p:clrMapOvr>
  <p:transition spd="slow" advTm="0">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占位符 41">
            <a:extLst>
              <a:ext uri="{FF2B5EF4-FFF2-40B4-BE49-F238E27FC236}">
                <a16:creationId xmlns:a16="http://schemas.microsoft.com/office/drawing/2014/main" id="{8BD3F2D8-2630-4A89-A6E0-1A7940FC2491}"/>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a:stretch>
            <a:fillRect/>
          </a:stretch>
        </p:blipFill>
        <p:spPr/>
      </p:pic>
      <p:sp>
        <p:nvSpPr>
          <p:cNvPr id="28" name="任意多边形: 形状 27">
            <a:extLst>
              <a:ext uri="{FF2B5EF4-FFF2-40B4-BE49-F238E27FC236}">
                <a16:creationId xmlns:a16="http://schemas.microsoft.com/office/drawing/2014/main" id="{E0286742-C68E-42A2-9FBF-9024F9C4E4F1}"/>
              </a:ext>
            </a:extLst>
          </p:cNvPr>
          <p:cNvSpPr/>
          <p:nvPr/>
        </p:nvSpPr>
        <p:spPr>
          <a:xfrm>
            <a:off x="0" y="1"/>
            <a:ext cx="10244802" cy="6858001"/>
          </a:xfrm>
          <a:custGeom>
            <a:avLst/>
            <a:gdLst>
              <a:gd name="connsiteX0" fmla="*/ 0 w 10244802"/>
              <a:gd name="connsiteY0" fmla="*/ 0 h 6858001"/>
              <a:gd name="connsiteX1" fmla="*/ 3386801 w 10244802"/>
              <a:gd name="connsiteY1" fmla="*/ 0 h 6858001"/>
              <a:gd name="connsiteX2" fmla="*/ 10244802 w 10244802"/>
              <a:gd name="connsiteY2" fmla="*/ 6858001 h 6858001"/>
              <a:gd name="connsiteX3" fmla="*/ 0 w 1024480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0244802" h="6858001">
                <a:moveTo>
                  <a:pt x="0" y="0"/>
                </a:moveTo>
                <a:lnTo>
                  <a:pt x="3386801" y="0"/>
                </a:lnTo>
                <a:lnTo>
                  <a:pt x="10244802" y="6858001"/>
                </a:lnTo>
                <a:lnTo>
                  <a:pt x="0" y="6858001"/>
                </a:lnTo>
                <a:close/>
              </a:path>
            </a:pathLst>
          </a:custGeom>
          <a:solidFill>
            <a:schemeClr val="accent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a:extLst>
              <a:ext uri="{FF2B5EF4-FFF2-40B4-BE49-F238E27FC236}">
                <a16:creationId xmlns:a16="http://schemas.microsoft.com/office/drawing/2014/main" id="{C9E1FFE9-AFD3-4B2C-B9DA-34FF7F244A9A}"/>
              </a:ext>
            </a:extLst>
          </p:cNvPr>
          <p:cNvSpPr/>
          <p:nvPr/>
        </p:nvSpPr>
        <p:spPr>
          <a:xfrm>
            <a:off x="1" y="1"/>
            <a:ext cx="7160139" cy="6858001"/>
          </a:xfrm>
          <a:custGeom>
            <a:avLst/>
            <a:gdLst>
              <a:gd name="connsiteX0" fmla="*/ 7160138 w 7160139"/>
              <a:gd name="connsiteY0" fmla="*/ 0 h 6858001"/>
              <a:gd name="connsiteX1" fmla="*/ 7160139 w 7160139"/>
              <a:gd name="connsiteY1" fmla="*/ 0 h 6858001"/>
              <a:gd name="connsiteX2" fmla="*/ 5281945 w 7160139"/>
              <a:gd name="connsiteY2" fmla="*/ 1878195 h 6858001"/>
              <a:gd name="connsiteX3" fmla="*/ 0 w 7160139"/>
              <a:gd name="connsiteY3" fmla="*/ 0 h 6858001"/>
              <a:gd name="connsiteX4" fmla="*/ 3386802 w 7160139"/>
              <a:gd name="connsiteY4" fmla="*/ 0 h 6858001"/>
              <a:gd name="connsiteX5" fmla="*/ 5273470 w 7160139"/>
              <a:gd name="connsiteY5" fmla="*/ 1886669 h 6858001"/>
              <a:gd name="connsiteX6" fmla="*/ 302138 w 7160139"/>
              <a:gd name="connsiteY6" fmla="*/ 6858001 h 6858001"/>
              <a:gd name="connsiteX7" fmla="*/ 0 w 716013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0139" h="6858001">
                <a:moveTo>
                  <a:pt x="7160138" y="0"/>
                </a:moveTo>
                <a:lnTo>
                  <a:pt x="7160139" y="0"/>
                </a:lnTo>
                <a:lnTo>
                  <a:pt x="5281945" y="1878195"/>
                </a:lnTo>
                <a:close/>
                <a:moveTo>
                  <a:pt x="0" y="0"/>
                </a:moveTo>
                <a:lnTo>
                  <a:pt x="3386802" y="0"/>
                </a:lnTo>
                <a:lnTo>
                  <a:pt x="5273470" y="1886669"/>
                </a:lnTo>
                <a:lnTo>
                  <a:pt x="302138" y="6858001"/>
                </a:lnTo>
                <a:lnTo>
                  <a:pt x="0" y="6858001"/>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a:extLst>
              <a:ext uri="{FF2B5EF4-FFF2-40B4-BE49-F238E27FC236}">
                <a16:creationId xmlns:a16="http://schemas.microsoft.com/office/drawing/2014/main" id="{9FCF8386-0C8F-442B-9840-781F6BA64C39}"/>
              </a:ext>
            </a:extLst>
          </p:cNvPr>
          <p:cNvSpPr/>
          <p:nvPr/>
        </p:nvSpPr>
        <p:spPr>
          <a:xfrm>
            <a:off x="3386803" y="1"/>
            <a:ext cx="3773336" cy="1886669"/>
          </a:xfrm>
          <a:custGeom>
            <a:avLst/>
            <a:gdLst>
              <a:gd name="connsiteX0" fmla="*/ 0 w 3773336"/>
              <a:gd name="connsiteY0" fmla="*/ 0 h 1886669"/>
              <a:gd name="connsiteX1" fmla="*/ 3773336 w 3773336"/>
              <a:gd name="connsiteY1" fmla="*/ 0 h 1886669"/>
              <a:gd name="connsiteX2" fmla="*/ 1886668 w 3773336"/>
              <a:gd name="connsiteY2" fmla="*/ 1886669 h 1886669"/>
            </a:gdLst>
            <a:ahLst/>
            <a:cxnLst>
              <a:cxn ang="0">
                <a:pos x="connsiteX0" y="connsiteY0"/>
              </a:cxn>
              <a:cxn ang="0">
                <a:pos x="connsiteX1" y="connsiteY1"/>
              </a:cxn>
              <a:cxn ang="0">
                <a:pos x="connsiteX2" y="connsiteY2"/>
              </a:cxn>
            </a:cxnLst>
            <a:rect l="l" t="t" r="r" b="b"/>
            <a:pathLst>
              <a:path w="3773336" h="1886669">
                <a:moveTo>
                  <a:pt x="0" y="0"/>
                </a:moveTo>
                <a:lnTo>
                  <a:pt x="3773336" y="0"/>
                </a:lnTo>
                <a:lnTo>
                  <a:pt x="1886668" y="1886669"/>
                </a:lnTo>
                <a:close/>
              </a:path>
            </a:pathLst>
          </a:cu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a:extLst>
              <a:ext uri="{FF2B5EF4-FFF2-40B4-BE49-F238E27FC236}">
                <a16:creationId xmlns:a16="http://schemas.microsoft.com/office/drawing/2014/main" id="{DCFBAD05-E0B9-4421-B234-0E319C76D802}"/>
              </a:ext>
            </a:extLst>
          </p:cNvPr>
          <p:cNvPicPr>
            <a:picLocks noChangeAspect="1"/>
          </p:cNvPicPr>
          <p:nvPr/>
        </p:nvPicPr>
        <p:blipFill>
          <a:blip r:embed="rId4"/>
          <a:srcRect t="27686" r="5622"/>
          <a:stretch>
            <a:fillRect/>
          </a:stretch>
        </p:blipFill>
        <p:spPr>
          <a:xfrm>
            <a:off x="781505" y="-7831"/>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8" name="图片 47">
            <a:extLst>
              <a:ext uri="{FF2B5EF4-FFF2-40B4-BE49-F238E27FC236}">
                <a16:creationId xmlns:a16="http://schemas.microsoft.com/office/drawing/2014/main" id="{F3F63797-E9F0-46CA-B97D-2F4C54A7A7DE}"/>
              </a:ext>
            </a:extLst>
          </p:cNvPr>
          <p:cNvPicPr>
            <a:picLocks noChangeAspect="1"/>
          </p:cNvPicPr>
          <p:nvPr/>
        </p:nvPicPr>
        <p:blipFill>
          <a:blip r:embed="rId4"/>
          <a:srcRect l="43582"/>
          <a:stretch>
            <a:fillRect/>
          </a:stretch>
        </p:blipFill>
        <p:spPr>
          <a:xfrm flipH="1">
            <a:off x="5725882" y="-4577"/>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sp>
        <p:nvSpPr>
          <p:cNvPr id="43" name="文本框 42">
            <a:extLst>
              <a:ext uri="{FF2B5EF4-FFF2-40B4-BE49-F238E27FC236}">
                <a16:creationId xmlns:a16="http://schemas.microsoft.com/office/drawing/2014/main" id="{C02B4953-DD2E-447B-995F-FF114149BD40}"/>
              </a:ext>
            </a:extLst>
          </p:cNvPr>
          <p:cNvSpPr txBox="1"/>
          <p:nvPr/>
        </p:nvSpPr>
        <p:spPr>
          <a:xfrm>
            <a:off x="996502" y="1645370"/>
            <a:ext cx="2291468" cy="190783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5400" b="1" dirty="0">
                <a:solidFill>
                  <a:schemeClr val="bg1"/>
                </a:solidFill>
                <a:ea typeface="+mj-ea"/>
              </a:rPr>
              <a:t>PART 02</a:t>
            </a:r>
          </a:p>
        </p:txBody>
      </p:sp>
      <p:sp>
        <p:nvSpPr>
          <p:cNvPr id="44" name="文本框 43">
            <a:extLst>
              <a:ext uri="{FF2B5EF4-FFF2-40B4-BE49-F238E27FC236}">
                <a16:creationId xmlns:a16="http://schemas.microsoft.com/office/drawing/2014/main" id="{91DD2887-A1AE-4E54-A475-4834B14E037C}"/>
              </a:ext>
            </a:extLst>
          </p:cNvPr>
          <p:cNvSpPr txBox="1"/>
          <p:nvPr/>
        </p:nvSpPr>
        <p:spPr>
          <a:xfrm>
            <a:off x="3169060" y="4402947"/>
            <a:ext cx="4506661" cy="54553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2800" b="1" dirty="0">
                <a:solidFill>
                  <a:schemeClr val="bg1"/>
                </a:solidFill>
                <a:ea typeface="+mj-ea"/>
              </a:rPr>
              <a:t>任务定义</a:t>
            </a:r>
            <a:endParaRPr lang="en-US" altLang="zh-CN" sz="2800" b="1" dirty="0">
              <a:solidFill>
                <a:schemeClr val="bg1"/>
              </a:solidFill>
              <a:ea typeface="+mj-ea"/>
            </a:endParaRPr>
          </a:p>
        </p:txBody>
      </p:sp>
      <p:sp>
        <p:nvSpPr>
          <p:cNvPr id="3" name="灯片编号占位符 2"/>
          <p:cNvSpPr>
            <a:spLocks noGrp="1"/>
          </p:cNvSpPr>
          <p:nvPr>
            <p:ph type="sldNum" sz="quarter" idx="11"/>
          </p:nvPr>
        </p:nvSpPr>
        <p:spPr/>
        <p:txBody>
          <a:bodyPr/>
          <a:lstStyle/>
          <a:p>
            <a:fld id="{C5E5DF9E-B8B4-41B6-979F-54FEDD842CBF}" type="slidenum">
              <a:rPr lang="zh-CN" altLang="en-US" smtClean="0"/>
              <a:pPr/>
              <a:t>8</a:t>
            </a:fld>
            <a:endParaRPr lang="zh-CN" altLang="en-US" dirty="0"/>
          </a:p>
        </p:txBody>
      </p:sp>
    </p:spTree>
    <p:extLst>
      <p:ext uri="{BB962C8B-B14F-4D97-AF65-F5344CB8AC3E}">
        <p14:creationId xmlns:p14="http://schemas.microsoft.com/office/powerpoint/2010/main" val="94473489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文本框 105">
            <a:extLst>
              <a:ext uri="{FF2B5EF4-FFF2-40B4-BE49-F238E27FC236}">
                <a16:creationId xmlns:a16="http://schemas.microsoft.com/office/drawing/2014/main" id="{F3A3200F-6D8E-4AA0-8B12-3809EDE552C3}"/>
              </a:ext>
            </a:extLst>
          </p:cNvPr>
          <p:cNvSpPr txBox="1"/>
          <p:nvPr/>
        </p:nvSpPr>
        <p:spPr>
          <a:xfrm>
            <a:off x="1990028" y="266857"/>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dirty="0" smtClean="0">
                <a:solidFill>
                  <a:srgbClr val="8B0012"/>
                </a:solidFill>
                <a:ea typeface="+mj-ea"/>
              </a:rPr>
              <a:t>任务定义</a:t>
            </a:r>
            <a:endParaRPr lang="en-US" altLang="zh-CN" sz="2800" b="1" dirty="0">
              <a:solidFill>
                <a:srgbClr val="8B0012"/>
              </a:solidFill>
              <a:ea typeface="+mj-ea"/>
            </a:endParaRPr>
          </a:p>
        </p:txBody>
      </p:sp>
      <p:sp>
        <p:nvSpPr>
          <p:cNvPr id="108" name="矩形 107">
            <a:extLst>
              <a:ext uri="{FF2B5EF4-FFF2-40B4-BE49-F238E27FC236}">
                <a16:creationId xmlns:a16="http://schemas.microsoft.com/office/drawing/2014/main" id="{2EBCBB7F-788A-4237-AFD4-BC2503291A6E}"/>
              </a:ext>
            </a:extLst>
          </p:cNvPr>
          <p:cNvSpPr/>
          <p:nvPr/>
        </p:nvSpPr>
        <p:spPr>
          <a:xfrm>
            <a:off x="384048" y="1206694"/>
            <a:ext cx="11539728" cy="1754326"/>
          </a:xfrm>
          <a:prstGeom prst="rect">
            <a:avLst/>
          </a:prstGeom>
        </p:spPr>
        <p:txBody>
          <a:bodyPr wrap="square">
            <a:spAutoFit/>
            <a:scene3d>
              <a:camera prst="orthographicFront"/>
              <a:lightRig rig="threePt" dir="t"/>
            </a:scene3d>
            <a:sp3d contourW="12700"/>
          </a:bodyPr>
          <a:lstStyle/>
          <a:p>
            <a:pPr marL="342900" indent="-342900" algn="just">
              <a:lnSpc>
                <a:spcPct val="120000"/>
              </a:lnSpc>
              <a:buFont typeface="Arial" panose="020B0604020202020204" pitchFamily="34" charset="0"/>
              <a:buChar char="•"/>
            </a:pPr>
            <a:r>
              <a:rPr lang="zh-CN" altLang="en-US" dirty="0" smtClean="0">
                <a:solidFill>
                  <a:schemeClr val="tx1">
                    <a:lumMod val="65000"/>
                    <a:lumOff val="35000"/>
                  </a:schemeClr>
                </a:solidFill>
              </a:rPr>
              <a:t>多维</a:t>
            </a:r>
            <a:r>
              <a:rPr lang="zh-CN" altLang="en-US" dirty="0">
                <a:solidFill>
                  <a:schemeClr val="tx1">
                    <a:lumMod val="65000"/>
                    <a:lumOff val="35000"/>
                  </a:schemeClr>
                </a:solidFill>
              </a:rPr>
              <a:t>度汉语学习者文本纠错（</a:t>
            </a:r>
            <a:r>
              <a:rPr lang="en-US" altLang="zh-CN" dirty="0">
                <a:solidFill>
                  <a:schemeClr val="tx1">
                    <a:lumMod val="65000"/>
                    <a:lumOff val="35000"/>
                  </a:schemeClr>
                </a:solidFill>
              </a:rPr>
              <a:t>Multidimensional Chinese Learner Text Correction</a:t>
            </a:r>
            <a:r>
              <a:rPr lang="zh-CN" altLang="en-US" dirty="0">
                <a:solidFill>
                  <a:schemeClr val="tx1">
                    <a:lumMod val="65000"/>
                    <a:lumOff val="35000"/>
                  </a:schemeClr>
                </a:solidFill>
              </a:rPr>
              <a:t>）任务旨在自动检测汉语学习者文本中的标点、拼写、语法、语义等错误，并且从最小改动（</a:t>
            </a:r>
            <a:r>
              <a:rPr lang="en-US" altLang="zh-CN" dirty="0">
                <a:solidFill>
                  <a:schemeClr val="tx1">
                    <a:lumMod val="65000"/>
                    <a:lumOff val="35000"/>
                  </a:schemeClr>
                </a:solidFill>
              </a:rPr>
              <a:t>Minimal Edit</a:t>
            </a:r>
            <a:r>
              <a:rPr lang="zh-CN" altLang="en-US" dirty="0">
                <a:solidFill>
                  <a:schemeClr val="tx1">
                    <a:lumMod val="65000"/>
                    <a:lumOff val="35000"/>
                  </a:schemeClr>
                </a:solidFill>
              </a:rPr>
              <a:t>，</a:t>
            </a:r>
            <a:r>
              <a:rPr lang="en-US" altLang="zh-CN" dirty="0">
                <a:solidFill>
                  <a:schemeClr val="tx1">
                    <a:lumMod val="65000"/>
                    <a:lumOff val="35000"/>
                  </a:schemeClr>
                </a:solidFill>
              </a:rPr>
              <a:t>M</a:t>
            </a:r>
            <a:r>
              <a:rPr lang="zh-CN" altLang="en-US" dirty="0">
                <a:solidFill>
                  <a:schemeClr val="tx1">
                    <a:lumMod val="65000"/>
                    <a:lumOff val="35000"/>
                  </a:schemeClr>
                </a:solidFill>
              </a:rPr>
              <a:t>）和流利提升（</a:t>
            </a:r>
            <a:r>
              <a:rPr lang="en-US" altLang="zh-CN" dirty="0">
                <a:solidFill>
                  <a:schemeClr val="tx1">
                    <a:lumMod val="65000"/>
                    <a:lumOff val="35000"/>
                  </a:schemeClr>
                </a:solidFill>
              </a:rPr>
              <a:t>Fluency Edit</a:t>
            </a:r>
            <a:r>
              <a:rPr lang="zh-CN" altLang="en-US" dirty="0">
                <a:solidFill>
                  <a:schemeClr val="tx1">
                    <a:lumMod val="65000"/>
                    <a:lumOff val="35000"/>
                  </a:schemeClr>
                </a:solidFill>
              </a:rPr>
              <a:t>，</a:t>
            </a:r>
            <a:r>
              <a:rPr lang="en-US" altLang="zh-CN" dirty="0">
                <a:solidFill>
                  <a:schemeClr val="tx1">
                    <a:lumMod val="65000"/>
                    <a:lumOff val="35000"/>
                  </a:schemeClr>
                </a:solidFill>
              </a:rPr>
              <a:t>F</a:t>
            </a:r>
            <a:r>
              <a:rPr lang="zh-CN" altLang="en-US" dirty="0">
                <a:solidFill>
                  <a:schemeClr val="tx1">
                    <a:lumMod val="65000"/>
                    <a:lumOff val="35000"/>
                  </a:schemeClr>
                </a:solidFill>
              </a:rPr>
              <a:t>）两个维度产生修正方案，从而获得符合原意的正确句子</a:t>
            </a:r>
            <a:r>
              <a:rPr lang="zh-CN" altLang="en-US" dirty="0" smtClean="0">
                <a:solidFill>
                  <a:schemeClr val="tx1">
                    <a:lumMod val="65000"/>
                    <a:lumOff val="35000"/>
                  </a:schemeClr>
                </a:solidFill>
              </a:rPr>
              <a:t>。</a:t>
            </a:r>
            <a:endParaRPr lang="en-US" altLang="zh-CN" dirty="0" smtClean="0">
              <a:solidFill>
                <a:schemeClr val="tx1">
                  <a:lumMod val="65000"/>
                  <a:lumOff val="35000"/>
                </a:schemeClr>
              </a:solidFill>
            </a:endParaRPr>
          </a:p>
          <a:p>
            <a:pPr marL="342900" indent="-342900" algn="just">
              <a:lnSpc>
                <a:spcPct val="120000"/>
              </a:lnSpc>
              <a:buFont typeface="Arial" panose="020B0604020202020204" pitchFamily="34" charset="0"/>
              <a:buChar char="•"/>
            </a:pPr>
            <a:r>
              <a:rPr lang="zh-CN" altLang="en-US" dirty="0" smtClean="0">
                <a:solidFill>
                  <a:schemeClr val="tx1">
                    <a:lumMod val="65000"/>
                    <a:lumOff val="35000"/>
                  </a:schemeClr>
                </a:solidFill>
              </a:rPr>
              <a:t>本</a:t>
            </a:r>
            <a:r>
              <a:rPr lang="zh-CN" altLang="en-US" dirty="0">
                <a:solidFill>
                  <a:schemeClr val="tx1">
                    <a:lumMod val="65000"/>
                    <a:lumOff val="35000"/>
                  </a:schemeClr>
                </a:solidFill>
              </a:rPr>
              <a:t>次比赛的任务示例</a:t>
            </a:r>
            <a:r>
              <a:rPr lang="zh-CN" altLang="en-US" dirty="0" smtClean="0">
                <a:solidFill>
                  <a:schemeClr val="tx1">
                    <a:lumMod val="65000"/>
                    <a:lumOff val="35000"/>
                  </a:schemeClr>
                </a:solidFill>
              </a:rPr>
              <a:t>如下表所</a:t>
            </a:r>
            <a:r>
              <a:rPr lang="zh-CN" altLang="en-US" dirty="0">
                <a:solidFill>
                  <a:schemeClr val="tx1">
                    <a:lumMod val="65000"/>
                    <a:lumOff val="35000"/>
                  </a:schemeClr>
                </a:solidFill>
              </a:rPr>
              <a:t>示，输入为可能含有错误的</a:t>
            </a:r>
            <a:r>
              <a:rPr lang="zh-CN" altLang="en-US" dirty="0" smtClean="0">
                <a:solidFill>
                  <a:schemeClr val="tx1">
                    <a:lumMod val="65000"/>
                    <a:lumOff val="35000"/>
                  </a:schemeClr>
                </a:solidFill>
              </a:rPr>
              <a:t>句子，</a:t>
            </a:r>
            <a:r>
              <a:rPr lang="zh-CN" altLang="en-US" dirty="0">
                <a:solidFill>
                  <a:schemeClr val="tx1">
                    <a:lumMod val="65000"/>
                    <a:lumOff val="35000"/>
                  </a:schemeClr>
                </a:solidFill>
              </a:rPr>
              <a:t>输出为符合原意的正确</a:t>
            </a:r>
            <a:r>
              <a:rPr lang="zh-CN" altLang="en-US" dirty="0" smtClean="0">
                <a:solidFill>
                  <a:schemeClr val="tx1">
                    <a:lumMod val="65000"/>
                    <a:lumOff val="35000"/>
                  </a:schemeClr>
                </a:solidFill>
              </a:rPr>
              <a:t>句子，</a:t>
            </a:r>
            <a:r>
              <a:rPr lang="zh-CN" altLang="en-US" dirty="0">
                <a:solidFill>
                  <a:schemeClr val="tx1">
                    <a:lumMod val="65000"/>
                    <a:lumOff val="35000"/>
                  </a:schemeClr>
                </a:solidFill>
              </a:rPr>
              <a:t>并期望输出结果尽可能分别贴近两个维度的参考答案。需要注意的是，每个维度可能存在多个参考</a:t>
            </a:r>
            <a:r>
              <a:rPr lang="zh-CN" altLang="en-US" dirty="0" smtClean="0">
                <a:solidFill>
                  <a:schemeClr val="tx1">
                    <a:lumMod val="65000"/>
                    <a:lumOff val="35000"/>
                  </a:schemeClr>
                </a:solidFill>
              </a:rPr>
              <a:t>答案。</a:t>
            </a:r>
            <a:endParaRPr lang="zh-CN" altLang="en-US" dirty="0">
              <a:solidFill>
                <a:schemeClr val="tx1">
                  <a:lumMod val="65000"/>
                  <a:lumOff val="35000"/>
                </a:schemeClr>
              </a:solidFill>
            </a:endParaRPr>
          </a:p>
        </p:txBody>
      </p:sp>
      <p:pic>
        <p:nvPicPr>
          <p:cNvPr id="4" name="图片 3"/>
          <p:cNvPicPr>
            <a:picLocks noChangeAspect="1"/>
          </p:cNvPicPr>
          <p:nvPr/>
        </p:nvPicPr>
        <p:blipFill>
          <a:blip r:embed="rId3"/>
          <a:stretch>
            <a:fillRect/>
          </a:stretch>
        </p:blipFill>
        <p:spPr>
          <a:xfrm>
            <a:off x="1517904" y="2996755"/>
            <a:ext cx="8823960" cy="3359121"/>
          </a:xfrm>
          <a:prstGeom prst="rect">
            <a:avLst/>
          </a:prstGeom>
        </p:spPr>
      </p:pic>
    </p:spTree>
    <p:extLst>
      <p:ext uri="{BB962C8B-B14F-4D97-AF65-F5344CB8AC3E}">
        <p14:creationId xmlns:p14="http://schemas.microsoft.com/office/powerpoint/2010/main" val="1914622562"/>
      </p:ext>
    </p:extLst>
  </p:cSld>
  <p:clrMapOvr>
    <a:masterClrMapping/>
  </p:clrMapOvr>
  <p:transition spd="slow" advTm="0">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10">
      <a:dk1>
        <a:sysClr val="windowText" lastClr="000000"/>
      </a:dk1>
      <a:lt1>
        <a:sysClr val="window" lastClr="FFFFFF"/>
      </a:lt1>
      <a:dk2>
        <a:srgbClr val="505046"/>
      </a:dk2>
      <a:lt2>
        <a:srgbClr val="EEECE1"/>
      </a:lt2>
      <a:accent1>
        <a:srgbClr val="900000"/>
      </a:accent1>
      <a:accent2>
        <a:srgbClr val="C00000"/>
      </a:accent2>
      <a:accent3>
        <a:srgbClr val="C00000"/>
      </a:accent3>
      <a:accent4>
        <a:srgbClr val="B43512"/>
      </a:accent4>
      <a:accent5>
        <a:srgbClr val="851C00"/>
      </a:accent5>
      <a:accent6>
        <a:srgbClr val="B22600"/>
      </a:accent6>
      <a:hlink>
        <a:srgbClr val="C00000"/>
      </a:hlink>
      <a:folHlink>
        <a:srgbClr val="666699"/>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2060</Words>
  <Application>Microsoft Office PowerPoint</Application>
  <PresentationFormat>宽屏</PresentationFormat>
  <Paragraphs>110</Paragraphs>
  <Slides>21</Slides>
  <Notes>21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21</vt:i4>
      </vt:variant>
    </vt:vector>
  </HeadingPairs>
  <TitlesOfParts>
    <vt:vector size="25" baseType="lpstr">
      <vt:lpstr>等线</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13675</dc:creator>
  <cp:keywords/>
  <dc:description/>
  <cp:lastModifiedBy>Huang Rong</cp:lastModifiedBy>
  <cp:revision>22</cp:revision>
  <dcterms:created xsi:type="dcterms:W3CDTF">2017-11-20T14:46:59Z</dcterms:created>
  <dcterms:modified xsi:type="dcterms:W3CDTF">2022-10-22T15:06:49Z</dcterms:modified>
</cp:coreProperties>
</file>