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66" r:id="rId3"/>
    <p:sldId id="300" r:id="rId4"/>
    <p:sldId id="298" r:id="rId5"/>
    <p:sldId id="261" r:id="rId6"/>
    <p:sldId id="262" r:id="rId7"/>
    <p:sldId id="302" r:id="rId8"/>
    <p:sldId id="263" r:id="rId9"/>
    <p:sldId id="301" r:id="rId10"/>
    <p:sldId id="299" r:id="rId11"/>
    <p:sldId id="30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239-F8A2-4D1C-927F-F7B16B6E6F75}" type="datetimeFigureOut">
              <a:rPr lang="zh-CN" altLang="en-US" smtClean="0"/>
              <a:t>2022/10/29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EA78-8697-47C9-B461-F0BA0F1EF9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5324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239-F8A2-4D1C-927F-F7B16B6E6F75}" type="datetimeFigureOut">
              <a:rPr lang="zh-CN" altLang="en-US" smtClean="0"/>
              <a:t>2022/10/29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EA78-8697-47C9-B461-F0BA0F1EF9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335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239-F8A2-4D1C-927F-F7B16B6E6F75}" type="datetimeFigureOut">
              <a:rPr lang="zh-CN" altLang="en-US" smtClean="0"/>
              <a:t>2022/10/29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EA78-8697-47C9-B461-F0BA0F1EF9E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4855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239-F8A2-4D1C-927F-F7B16B6E6F75}" type="datetimeFigureOut">
              <a:rPr lang="zh-CN" altLang="en-US" smtClean="0"/>
              <a:t>2022/10/29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EA78-8697-47C9-B461-F0BA0F1EF9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08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239-F8A2-4D1C-927F-F7B16B6E6F75}" type="datetimeFigureOut">
              <a:rPr lang="zh-CN" altLang="en-US" smtClean="0"/>
              <a:t>2022/10/29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EA78-8697-47C9-B461-F0BA0F1EF9E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8434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239-F8A2-4D1C-927F-F7B16B6E6F75}" type="datetimeFigureOut">
              <a:rPr lang="zh-CN" altLang="en-US" smtClean="0"/>
              <a:t>2022/10/29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EA78-8697-47C9-B461-F0BA0F1EF9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7473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239-F8A2-4D1C-927F-F7B16B6E6F75}" type="datetimeFigureOut">
              <a:rPr lang="zh-CN" altLang="en-US" smtClean="0"/>
              <a:t>2022/10/29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EA78-8697-47C9-B461-F0BA0F1EF9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4069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239-F8A2-4D1C-927F-F7B16B6E6F75}" type="datetimeFigureOut">
              <a:rPr lang="zh-CN" altLang="en-US" smtClean="0"/>
              <a:t>2022/10/29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EA78-8697-47C9-B461-F0BA0F1EF9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8629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239-F8A2-4D1C-927F-F7B16B6E6F75}" type="datetimeFigureOut">
              <a:rPr lang="zh-CN" altLang="en-US" smtClean="0"/>
              <a:t>2022/10/29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EA78-8697-47C9-B461-F0BA0F1EF9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868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239-F8A2-4D1C-927F-F7B16B6E6F75}" type="datetimeFigureOut">
              <a:rPr lang="zh-CN" altLang="en-US" smtClean="0"/>
              <a:t>2022/10/29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EA78-8697-47C9-B461-F0BA0F1EF9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0038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239-F8A2-4D1C-927F-F7B16B6E6F75}" type="datetimeFigureOut">
              <a:rPr lang="zh-CN" altLang="en-US" smtClean="0"/>
              <a:t>2022/10/29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EA78-8697-47C9-B461-F0BA0F1EF9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5899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239-F8A2-4D1C-927F-F7B16B6E6F75}" type="datetimeFigureOut">
              <a:rPr lang="zh-CN" altLang="en-US" smtClean="0"/>
              <a:t>2022/10/29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EA78-8697-47C9-B461-F0BA0F1EF9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3947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239-F8A2-4D1C-927F-F7B16B6E6F75}" type="datetimeFigureOut">
              <a:rPr lang="zh-CN" altLang="en-US" smtClean="0"/>
              <a:t>2022/10/29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EA78-8697-47C9-B461-F0BA0F1EF9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2480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239-F8A2-4D1C-927F-F7B16B6E6F75}" type="datetimeFigureOut">
              <a:rPr lang="zh-CN" altLang="en-US" smtClean="0"/>
              <a:t>2022/10/29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EA78-8697-47C9-B461-F0BA0F1EF9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4661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239-F8A2-4D1C-927F-F7B16B6E6F75}" type="datetimeFigureOut">
              <a:rPr lang="zh-CN" altLang="en-US" smtClean="0"/>
              <a:t>2022/10/29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EA78-8697-47C9-B461-F0BA0F1EF9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5272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239-F8A2-4D1C-927F-F7B16B6E6F75}" type="datetimeFigureOut">
              <a:rPr lang="zh-CN" altLang="en-US" smtClean="0"/>
              <a:t>2022/10/29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EA78-8697-47C9-B461-F0BA0F1EF9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9818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33239-F8A2-4D1C-927F-F7B16B6E6F75}" type="datetimeFigureOut">
              <a:rPr lang="zh-CN" altLang="en-US" smtClean="0"/>
              <a:t>2022/10/29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E95EA78-8697-47C9-B461-F0BA0F1EF9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6323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9F0166-575E-A384-9B0F-9EB8BC486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针对语法纠错任务的细节处理、数据增强与模型集成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EED5AB4-E976-51DD-7354-A40D7AEFCF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3200" dirty="0"/>
              <a:t>吴修宇</a:t>
            </a:r>
            <a:r>
              <a:rPr lang="zh-CN" altLang="en-US" dirty="0"/>
              <a:t>   </a:t>
            </a:r>
            <a:r>
              <a:rPr lang="zh-CN" altLang="en-US" sz="3200" dirty="0"/>
              <a:t>汤宸名  吴云芳</a:t>
            </a:r>
          </a:p>
        </p:txBody>
      </p:sp>
    </p:spTree>
    <p:extLst>
      <p:ext uri="{BB962C8B-B14F-4D97-AF65-F5344CB8AC3E}">
        <p14:creationId xmlns:p14="http://schemas.microsoft.com/office/powerpoint/2010/main" val="3937021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2C23BA-4A5B-14F8-A9FF-6CF630656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Q&amp;A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78FC2C4-B1B6-A297-7624-F1CAFC48C5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4782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C65BFD-152F-5892-A3B0-56135AB98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Thanks !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D160B57-804F-360D-3D64-AE5CA95D32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8335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F0C326-0D7A-02AD-B247-E4369713E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Baseline Models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42F06E5-239F-C324-90F5-3B4A37D4487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2160589"/>
                <a:ext cx="5157858" cy="3880773"/>
              </a:xfrm>
            </p:spPr>
            <p:txBody>
              <a:bodyPr/>
              <a:lstStyle/>
              <a:p>
                <a:r>
                  <a:rPr lang="en-US" altLang="zh-CN" dirty="0"/>
                  <a:t>Task:</a:t>
                </a:r>
              </a:p>
              <a:p>
                <a:pPr lvl="1"/>
                <a:r>
                  <a:rPr lang="en-US" altLang="zh-CN" dirty="0"/>
                  <a:t>Input: erroneous sentence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en-US" altLang="zh-CN" b="0" dirty="0"/>
              </a:p>
              <a:p>
                <a:pPr lvl="1"/>
                <a:r>
                  <a:rPr lang="en-US" altLang="zh-CN" dirty="0"/>
                  <a:t>Target: correct sentence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d>
                  </m:oMath>
                </a14:m>
                <a:endParaRPr lang="en-US" altLang="zh-CN" dirty="0"/>
              </a:p>
              <a:p>
                <a:r>
                  <a:rPr lang="en-US" altLang="zh-CN" dirty="0"/>
                  <a:t>Seq2seq model: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∏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altLang="zh-CN" dirty="0"/>
              </a:p>
              <a:p>
                <a:pPr lvl="1"/>
                <a:r>
                  <a:rPr lang="en-US" altLang="zh-CN" dirty="0"/>
                  <a:t> initialized by BART-base-</a:t>
                </a:r>
                <a:r>
                  <a:rPr lang="en-US" altLang="zh-CN" dirty="0" err="1"/>
                  <a:t>chinese</a:t>
                </a:r>
                <a:endParaRPr lang="en-US" altLang="zh-CN" dirty="0"/>
              </a:p>
              <a:p>
                <a:r>
                  <a:rPr lang="en-US" altLang="zh-CN" dirty="0"/>
                  <a:t>Seq2edit model: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∏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altLang="zh-CN" dirty="0"/>
                          <m:t> </m:t>
                        </m:r>
                      </m:e>
                    </m:nary>
                  </m:oMath>
                </a14:m>
                <a:endParaRPr lang="en-US" altLang="zh-CN" dirty="0"/>
              </a:p>
              <a:p>
                <a:pPr lvl="1"/>
                <a:r>
                  <a:rPr lang="en-US" altLang="zh-CN" dirty="0"/>
                  <a:t>initialized by </a:t>
                </a:r>
                <a:r>
                  <a:rPr lang="en-US" altLang="zh-CN" dirty="0" err="1"/>
                  <a:t>StructBERT</a:t>
                </a:r>
                <a:r>
                  <a:rPr lang="en-US" altLang="zh-CN" dirty="0"/>
                  <a:t>-large-</a:t>
                </a:r>
                <a:r>
                  <a:rPr lang="en-US" altLang="zh-CN" dirty="0" err="1"/>
                  <a:t>chinese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42F06E5-239F-C324-90F5-3B4A37D448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160589"/>
                <a:ext cx="5157858" cy="3880773"/>
              </a:xfrm>
              <a:blipFill>
                <a:blip r:embed="rId2"/>
                <a:stretch>
                  <a:fillRect l="-236" t="-9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>
            <a:extLst>
              <a:ext uri="{FF2B5EF4-FFF2-40B4-BE49-F238E27FC236}">
                <a16:creationId xmlns:a16="http://schemas.microsoft.com/office/drawing/2014/main" id="{30D05D4A-D930-A22D-0D44-5688958DC07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928"/>
          <a:stretch/>
        </p:blipFill>
        <p:spPr>
          <a:xfrm>
            <a:off x="5835192" y="4579955"/>
            <a:ext cx="5505450" cy="2007123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A7928F79-1915-005C-17DE-936184975352}"/>
              </a:ext>
            </a:extLst>
          </p:cNvPr>
          <p:cNvSpPr/>
          <p:nvPr/>
        </p:nvSpPr>
        <p:spPr>
          <a:xfrm>
            <a:off x="5764317" y="1568795"/>
            <a:ext cx="2171909" cy="59179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Encoder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B4F3435-9A85-4FFB-6475-CFF9E3D5C127}"/>
              </a:ext>
            </a:extLst>
          </p:cNvPr>
          <p:cNvSpPr/>
          <p:nvPr/>
        </p:nvSpPr>
        <p:spPr>
          <a:xfrm>
            <a:off x="8635747" y="1568795"/>
            <a:ext cx="2878919" cy="59179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Decoder</a:t>
            </a:r>
            <a:endParaRPr lang="zh-CN" altLang="en-US" dirty="0"/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6350F931-974E-C653-D075-DB488D923029}"/>
              </a:ext>
            </a:extLst>
          </p:cNvPr>
          <p:cNvCxnSpPr>
            <a:cxnSpLocks/>
            <a:stCxn id="4" idx="3"/>
            <a:endCxn id="6" idx="1"/>
          </p:cNvCxnSpPr>
          <p:nvPr/>
        </p:nvCxnSpPr>
        <p:spPr>
          <a:xfrm>
            <a:off x="7936226" y="1864692"/>
            <a:ext cx="699521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3C13E5CB-ED30-B345-B9D8-7DAC802C2C99}"/>
              </a:ext>
            </a:extLst>
          </p:cNvPr>
          <p:cNvSpPr txBox="1"/>
          <p:nvPr/>
        </p:nvSpPr>
        <p:spPr>
          <a:xfrm>
            <a:off x="6025125" y="2251337"/>
            <a:ext cx="184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金 天 气 真 好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487A354B-C8C4-C086-056E-99D7164AD823}"/>
              </a:ext>
            </a:extLst>
          </p:cNvPr>
          <p:cNvSpPr txBox="1"/>
          <p:nvPr/>
        </p:nvSpPr>
        <p:spPr>
          <a:xfrm>
            <a:off x="8691066" y="1108715"/>
            <a:ext cx="2672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今 天 天 气 真 好 ！</a:t>
            </a:r>
            <a:r>
              <a:rPr lang="en-US" altLang="zh-CN" dirty="0"/>
              <a:t>&lt;/s&gt;</a:t>
            </a:r>
            <a:endParaRPr lang="zh-CN" altLang="en-US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A9AE76F1-117D-E860-8892-64F97F434847}"/>
              </a:ext>
            </a:extLst>
          </p:cNvPr>
          <p:cNvSpPr txBox="1"/>
          <p:nvPr/>
        </p:nvSpPr>
        <p:spPr>
          <a:xfrm>
            <a:off x="8635747" y="2271820"/>
            <a:ext cx="2619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&lt;s&gt; </a:t>
            </a:r>
            <a:r>
              <a:rPr lang="zh-CN" altLang="en-US" dirty="0"/>
              <a:t>今 天 天 气 真 好 ！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1CB49733-276D-8D93-EA1D-0398634FFD9A}"/>
              </a:ext>
            </a:extLst>
          </p:cNvPr>
          <p:cNvSpPr/>
          <p:nvPr/>
        </p:nvSpPr>
        <p:spPr>
          <a:xfrm>
            <a:off x="6946316" y="3410445"/>
            <a:ext cx="2745247" cy="59179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Encoder</a:t>
            </a:r>
            <a:endParaRPr lang="zh-CN" altLang="en-US" dirty="0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CAD31E32-8695-C26D-BA6E-03F9F44E2C72}"/>
              </a:ext>
            </a:extLst>
          </p:cNvPr>
          <p:cNvSpPr txBox="1"/>
          <p:nvPr/>
        </p:nvSpPr>
        <p:spPr>
          <a:xfrm>
            <a:off x="7271158" y="4143148"/>
            <a:ext cx="2457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金    天    气  真  好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03823271-CB44-BD84-AA60-47C31C97AF59}"/>
              </a:ext>
            </a:extLst>
          </p:cNvPr>
          <p:cNvSpPr txBox="1"/>
          <p:nvPr/>
        </p:nvSpPr>
        <p:spPr>
          <a:xfrm>
            <a:off x="7109467" y="2889595"/>
            <a:ext cx="2619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R-</a:t>
            </a:r>
            <a:r>
              <a:rPr lang="zh-CN" altLang="en-US" dirty="0"/>
              <a:t>今  </a:t>
            </a:r>
            <a:r>
              <a:rPr lang="en-US" altLang="zh-CN" dirty="0"/>
              <a:t>A-</a:t>
            </a:r>
            <a:r>
              <a:rPr lang="zh-CN" altLang="en-US" dirty="0"/>
              <a:t>天  </a:t>
            </a:r>
            <a:r>
              <a:rPr lang="en-US" altLang="zh-CN" dirty="0"/>
              <a:t>K</a:t>
            </a:r>
            <a:r>
              <a:rPr lang="zh-CN" altLang="en-US" dirty="0"/>
              <a:t>   </a:t>
            </a:r>
            <a:r>
              <a:rPr lang="en-US" altLang="zh-CN" dirty="0"/>
              <a:t>K  </a:t>
            </a:r>
            <a:r>
              <a:rPr lang="zh-CN" altLang="en-US" dirty="0"/>
              <a:t> </a:t>
            </a:r>
            <a:r>
              <a:rPr lang="en-US" altLang="zh-CN" dirty="0"/>
              <a:t>A-</a:t>
            </a:r>
            <a:r>
              <a:rPr lang="zh-CN" altLang="en-US" dirty="0"/>
              <a:t>！</a:t>
            </a:r>
          </a:p>
        </p:txBody>
      </p: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D6A5B01B-C810-B3D6-F27B-5D3A27C917FE}"/>
              </a:ext>
            </a:extLst>
          </p:cNvPr>
          <p:cNvCxnSpPr/>
          <p:nvPr/>
        </p:nvCxnSpPr>
        <p:spPr>
          <a:xfrm flipV="1">
            <a:off x="7461276" y="4002239"/>
            <a:ext cx="0" cy="17217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1FC3B9B1-24D1-F3A9-953B-6E26CC8042F2}"/>
              </a:ext>
            </a:extLst>
          </p:cNvPr>
          <p:cNvCxnSpPr/>
          <p:nvPr/>
        </p:nvCxnSpPr>
        <p:spPr>
          <a:xfrm flipV="1">
            <a:off x="7969180" y="4002238"/>
            <a:ext cx="0" cy="17217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B25CC743-BDFD-ABFB-B04F-4345DAA39EC7}"/>
              </a:ext>
            </a:extLst>
          </p:cNvPr>
          <p:cNvCxnSpPr>
            <a:cxnSpLocks/>
          </p:cNvCxnSpPr>
          <p:nvPr/>
        </p:nvCxnSpPr>
        <p:spPr>
          <a:xfrm flipV="1">
            <a:off x="8424221" y="4002238"/>
            <a:ext cx="0" cy="17217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40F5B8AF-DDFF-D465-0611-B23E61271A61}"/>
              </a:ext>
            </a:extLst>
          </p:cNvPr>
          <p:cNvCxnSpPr>
            <a:cxnSpLocks/>
          </p:cNvCxnSpPr>
          <p:nvPr/>
        </p:nvCxnSpPr>
        <p:spPr>
          <a:xfrm flipV="1">
            <a:off x="8819812" y="4006088"/>
            <a:ext cx="0" cy="17217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FA212715-5F8E-A46E-0E01-58942E926D99}"/>
              </a:ext>
            </a:extLst>
          </p:cNvPr>
          <p:cNvCxnSpPr>
            <a:cxnSpLocks/>
          </p:cNvCxnSpPr>
          <p:nvPr/>
        </p:nvCxnSpPr>
        <p:spPr>
          <a:xfrm flipV="1">
            <a:off x="9225131" y="4000210"/>
            <a:ext cx="0" cy="17217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id="{6E720DD1-2FE0-9462-D17D-68CC9245D6E6}"/>
              </a:ext>
            </a:extLst>
          </p:cNvPr>
          <p:cNvCxnSpPr>
            <a:cxnSpLocks/>
          </p:cNvCxnSpPr>
          <p:nvPr/>
        </p:nvCxnSpPr>
        <p:spPr>
          <a:xfrm flipV="1">
            <a:off x="7461276" y="3172842"/>
            <a:ext cx="0" cy="23760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48E4F30D-97DC-02E0-EA7C-8FCDA07C2BB5}"/>
              </a:ext>
            </a:extLst>
          </p:cNvPr>
          <p:cNvCxnSpPr>
            <a:cxnSpLocks/>
          </p:cNvCxnSpPr>
          <p:nvPr/>
        </p:nvCxnSpPr>
        <p:spPr>
          <a:xfrm flipV="1">
            <a:off x="7969180" y="3172841"/>
            <a:ext cx="0" cy="23760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直接箭头连接符 27">
            <a:extLst>
              <a:ext uri="{FF2B5EF4-FFF2-40B4-BE49-F238E27FC236}">
                <a16:creationId xmlns:a16="http://schemas.microsoft.com/office/drawing/2014/main" id="{787BA8B9-74B4-EC21-E113-E114880EED53}"/>
              </a:ext>
            </a:extLst>
          </p:cNvPr>
          <p:cNvCxnSpPr>
            <a:cxnSpLocks/>
          </p:cNvCxnSpPr>
          <p:nvPr/>
        </p:nvCxnSpPr>
        <p:spPr>
          <a:xfrm flipV="1">
            <a:off x="8424221" y="3172841"/>
            <a:ext cx="0" cy="23760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id="{7B0CC092-5FF1-9F38-EED0-CB2A568F7D1A}"/>
              </a:ext>
            </a:extLst>
          </p:cNvPr>
          <p:cNvCxnSpPr>
            <a:cxnSpLocks/>
          </p:cNvCxnSpPr>
          <p:nvPr/>
        </p:nvCxnSpPr>
        <p:spPr>
          <a:xfrm flipV="1">
            <a:off x="8819812" y="3176691"/>
            <a:ext cx="0" cy="23375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E5EAD837-E1BF-068F-FE38-C5EA2B038D38}"/>
              </a:ext>
            </a:extLst>
          </p:cNvPr>
          <p:cNvCxnSpPr>
            <a:cxnSpLocks/>
          </p:cNvCxnSpPr>
          <p:nvPr/>
        </p:nvCxnSpPr>
        <p:spPr>
          <a:xfrm flipV="1">
            <a:off x="9225131" y="3170813"/>
            <a:ext cx="0" cy="23963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070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FF7D73-8332-96C7-306C-5D7B5F2A2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Preprocess &amp; Postprocess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722D649-1322-FADD-8B7F-986883858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3508167" cy="4256628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/>
              <a:t>Substitute [unused] token in BERT vocabulary into Chinese punctuation.</a:t>
            </a:r>
          </a:p>
          <a:p>
            <a:pPr lvl="1"/>
            <a:r>
              <a:rPr lang="en-US" altLang="zh-CN" b="1" dirty="0">
                <a:solidFill>
                  <a:srgbClr val="00B0F0"/>
                </a:solidFill>
              </a:rPr>
              <a:t>313</a:t>
            </a:r>
            <a:r>
              <a:rPr lang="en-US" altLang="zh-CN" dirty="0"/>
              <a:t> / </a:t>
            </a:r>
            <a:r>
              <a:rPr lang="en-US" altLang="zh-CN" b="1" dirty="0">
                <a:solidFill>
                  <a:schemeClr val="accent2"/>
                </a:solidFill>
              </a:rPr>
              <a:t>914</a:t>
            </a:r>
            <a:r>
              <a:rPr lang="en-US" altLang="zh-CN" dirty="0"/>
              <a:t> tokens in </a:t>
            </a:r>
            <a:r>
              <a:rPr lang="en-US" altLang="zh-CN" b="1" dirty="0">
                <a:solidFill>
                  <a:srgbClr val="00B0F0"/>
                </a:solidFill>
              </a:rPr>
              <a:t>test-1</a:t>
            </a:r>
            <a:r>
              <a:rPr lang="en-US" altLang="zh-CN" dirty="0"/>
              <a:t> / </a:t>
            </a:r>
            <a:r>
              <a:rPr lang="en-US" altLang="zh-CN" b="1" dirty="0">
                <a:solidFill>
                  <a:schemeClr val="accent2"/>
                </a:solidFill>
              </a:rPr>
              <a:t>test-s2</a:t>
            </a:r>
          </a:p>
          <a:p>
            <a:r>
              <a:rPr lang="en-US" altLang="zh-CN" dirty="0"/>
              <a:t>Cut sentences into pieces based on punctuations before sending it into model.</a:t>
            </a:r>
          </a:p>
          <a:p>
            <a:pPr lvl="1"/>
            <a:r>
              <a:rPr lang="en-US" altLang="zh-CN" dirty="0"/>
              <a:t>Average length of </a:t>
            </a:r>
            <a:r>
              <a:rPr lang="en-US" altLang="zh-CN" b="1" dirty="0">
                <a:solidFill>
                  <a:schemeClr val="accent2"/>
                </a:solidFill>
              </a:rPr>
              <a:t>training</a:t>
            </a:r>
            <a:r>
              <a:rPr lang="en-US" altLang="zh-CN" dirty="0"/>
              <a:t> / </a:t>
            </a:r>
            <a:r>
              <a:rPr lang="en-US" altLang="zh-CN" b="1" dirty="0">
                <a:solidFill>
                  <a:srgbClr val="00B0F0"/>
                </a:solidFill>
              </a:rPr>
              <a:t>test-s1 (split) </a:t>
            </a:r>
            <a:r>
              <a:rPr lang="en-US" altLang="zh-CN" dirty="0">
                <a:solidFill>
                  <a:schemeClr val="tx1"/>
                </a:solidFill>
              </a:rPr>
              <a:t>/</a:t>
            </a:r>
            <a:r>
              <a:rPr lang="en-US" altLang="zh-CN" b="1" dirty="0">
                <a:solidFill>
                  <a:srgbClr val="00B0F0"/>
                </a:solidFill>
              </a:rPr>
              <a:t> </a:t>
            </a:r>
            <a:r>
              <a:rPr lang="en-US" altLang="zh-CN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test-s2 (split) </a:t>
            </a:r>
            <a:r>
              <a:rPr lang="en-US" altLang="zh-CN" dirty="0"/>
              <a:t>input: </a:t>
            </a:r>
            <a:r>
              <a:rPr lang="en-US" altLang="zh-CN" b="1" dirty="0">
                <a:solidFill>
                  <a:schemeClr val="accent2"/>
                </a:solidFill>
              </a:rPr>
              <a:t>23.7</a:t>
            </a:r>
            <a:r>
              <a:rPr lang="en-US" altLang="zh-CN" dirty="0"/>
              <a:t> / </a:t>
            </a:r>
            <a:r>
              <a:rPr lang="en-US" altLang="zh-CN" b="1" dirty="0">
                <a:solidFill>
                  <a:srgbClr val="00B0F0"/>
                </a:solidFill>
              </a:rPr>
              <a:t>38.5 (</a:t>
            </a:r>
            <a:r>
              <a:rPr lang="en-US" altLang="zh-CN" b="1" dirty="0">
                <a:solidFill>
                  <a:srgbClr val="00B0F0"/>
                </a:solidFill>
                <a:sym typeface="Wingdings" panose="05000000000000000000" pitchFamily="2" charset="2"/>
              </a:rPr>
              <a:t></a:t>
            </a:r>
            <a:r>
              <a:rPr lang="en-US" altLang="zh-CN" b="1" dirty="0">
                <a:solidFill>
                  <a:srgbClr val="00B0F0"/>
                </a:solidFill>
              </a:rPr>
              <a:t>30.0)</a:t>
            </a:r>
            <a:r>
              <a:rPr lang="en-US" altLang="zh-CN" dirty="0"/>
              <a:t> / </a:t>
            </a:r>
            <a:r>
              <a:rPr lang="en-US" altLang="zh-CN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45.1 (</a:t>
            </a:r>
            <a:r>
              <a:rPr lang="en-US" altLang="zh-CN" b="1" dirty="0">
                <a:solidFill>
                  <a:schemeClr val="accent5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n-US" altLang="zh-CN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20.7)</a:t>
            </a:r>
            <a:r>
              <a:rPr lang="en-US" altLang="zh-CN" dirty="0"/>
              <a:t> tokens</a:t>
            </a:r>
          </a:p>
          <a:p>
            <a:pPr lvl="1"/>
            <a:r>
              <a:rPr lang="en-US" altLang="zh-CN" dirty="0"/>
              <a:t>Small improvement on NLPCC-2014 (+0.4 BART-large)</a:t>
            </a:r>
          </a:p>
          <a:p>
            <a:pPr lvl="1"/>
            <a:r>
              <a:rPr lang="en-US" altLang="zh-CN" dirty="0"/>
              <a:t>Great improvement on others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08365948-0045-8556-A755-FA0B2A316F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445" t="-482" r="9553" b="23447"/>
          <a:stretch/>
        </p:blipFill>
        <p:spPr>
          <a:xfrm>
            <a:off x="4794007" y="3327968"/>
            <a:ext cx="6424987" cy="1391194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5A75B023-E2C6-2B0E-E8C8-8F3E36A8C0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239"/>
          <a:stretch/>
        </p:blipFill>
        <p:spPr>
          <a:xfrm>
            <a:off x="4936364" y="1576745"/>
            <a:ext cx="6282630" cy="1542784"/>
          </a:xfrm>
          <a:prstGeom prst="rect">
            <a:avLst/>
          </a:prstGeom>
        </p:spPr>
      </p:pic>
      <p:grpSp>
        <p:nvGrpSpPr>
          <p:cNvPr id="11" name="组合 10">
            <a:extLst>
              <a:ext uri="{FF2B5EF4-FFF2-40B4-BE49-F238E27FC236}">
                <a16:creationId xmlns:a16="http://schemas.microsoft.com/office/drawing/2014/main" id="{E9C7E392-0B57-7AF1-EC61-EB2E7096D6C2}"/>
              </a:ext>
            </a:extLst>
          </p:cNvPr>
          <p:cNvGrpSpPr/>
          <p:nvPr/>
        </p:nvGrpSpPr>
        <p:grpSpPr>
          <a:xfrm>
            <a:off x="4243532" y="4927601"/>
            <a:ext cx="7666384" cy="1489616"/>
            <a:chOff x="4243532" y="4896666"/>
            <a:chExt cx="7666384" cy="1489616"/>
          </a:xfrm>
        </p:grpSpPr>
        <p:pic>
          <p:nvPicPr>
            <p:cNvPr id="9" name="图片 8">
              <a:extLst>
                <a:ext uri="{FF2B5EF4-FFF2-40B4-BE49-F238E27FC236}">
                  <a16:creationId xmlns:a16="http://schemas.microsoft.com/office/drawing/2014/main" id="{27CB74E4-7702-0F4C-2141-952C8200D4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51777"/>
            <a:stretch/>
          </p:blipFill>
          <p:spPr>
            <a:xfrm>
              <a:off x="4243532" y="5482246"/>
              <a:ext cx="7666384" cy="904036"/>
            </a:xfrm>
            <a:prstGeom prst="rect">
              <a:avLst/>
            </a:prstGeom>
          </p:spPr>
        </p:pic>
        <p:pic>
          <p:nvPicPr>
            <p:cNvPr id="10" name="图片 9">
              <a:extLst>
                <a:ext uri="{FF2B5EF4-FFF2-40B4-BE49-F238E27FC236}">
                  <a16:creationId xmlns:a16="http://schemas.microsoft.com/office/drawing/2014/main" id="{35306D2B-858B-3DFF-9AC9-EC09FFC4C0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-1650" b="70414"/>
            <a:stretch/>
          </p:blipFill>
          <p:spPr>
            <a:xfrm>
              <a:off x="4243532" y="4896666"/>
              <a:ext cx="7666384" cy="5855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5855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FF7D73-8332-96C7-306C-5D7B5F2A2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Preprocess &amp; Postprocess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722D649-1322-FADD-8B7F-986883858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Replace [UNK] or English words in generated sentence with original words in input sentence according to Levenstein distance.</a:t>
            </a:r>
          </a:p>
          <a:p>
            <a:pPr lvl="1"/>
            <a:r>
              <a:rPr lang="en-US" altLang="zh-CN" dirty="0"/>
              <a:t>Package: </a:t>
            </a:r>
            <a:r>
              <a:rPr lang="en-US" altLang="zh-CN" dirty="0" err="1"/>
              <a:t>difflib</a:t>
            </a:r>
            <a:r>
              <a:rPr lang="en-US" altLang="zh-CN" dirty="0"/>
              <a:t> (</a:t>
            </a:r>
            <a:r>
              <a:rPr lang="en-US" altLang="zh-CN" dirty="0" err="1"/>
              <a:t>SequenceMatcher</a:t>
            </a:r>
            <a:r>
              <a:rPr lang="en-US" altLang="zh-CN" dirty="0"/>
              <a:t>)</a:t>
            </a:r>
          </a:p>
          <a:p>
            <a:pPr lvl="2"/>
            <a:r>
              <a:rPr lang="en-US" altLang="zh-CN" dirty="0"/>
              <a:t>Find substitution: </a:t>
            </a:r>
            <a:r>
              <a:rPr lang="en-US" altLang="zh-CN" dirty="0" err="1"/>
              <a:t>src_part</a:t>
            </a:r>
            <a:r>
              <a:rPr lang="en-US" altLang="zh-CN" dirty="0"/>
              <a:t> </a:t>
            </a:r>
            <a:r>
              <a:rPr lang="en-US" altLang="zh-CN" dirty="0">
                <a:sym typeface="Wingdings" panose="05000000000000000000" pitchFamily="2" charset="2"/>
              </a:rPr>
              <a:t></a:t>
            </a:r>
            <a:r>
              <a:rPr lang="en-US" altLang="zh-CN" dirty="0"/>
              <a:t> </a:t>
            </a:r>
            <a:r>
              <a:rPr lang="en-US" altLang="zh-CN" dirty="0" err="1"/>
              <a:t>tgt_part</a:t>
            </a:r>
            <a:endParaRPr lang="en-US" altLang="zh-CN" dirty="0"/>
          </a:p>
          <a:p>
            <a:pPr lvl="2"/>
            <a:r>
              <a:rPr lang="en-US" altLang="zh-CN" dirty="0"/>
              <a:t>CASE-1: </a:t>
            </a:r>
            <a:r>
              <a:rPr lang="en-US" altLang="zh-CN" dirty="0" err="1"/>
              <a:t>tgt_part</a:t>
            </a:r>
            <a:r>
              <a:rPr lang="en-US" altLang="zh-CN" dirty="0"/>
              <a:t> == [UNK]</a:t>
            </a:r>
          </a:p>
          <a:p>
            <a:pPr lvl="2"/>
            <a:r>
              <a:rPr lang="en-US" altLang="zh-CN" dirty="0"/>
              <a:t>CASE-2: </a:t>
            </a:r>
            <a:r>
              <a:rPr lang="en-US" altLang="zh-CN" dirty="0" err="1"/>
              <a:t>tgt_part</a:t>
            </a:r>
            <a:r>
              <a:rPr lang="en-US" altLang="zh-CN" dirty="0"/>
              <a:t> is a English word and </a:t>
            </a:r>
            <a:r>
              <a:rPr lang="en-US" altLang="zh-CN" dirty="0" err="1"/>
              <a:t>tgt_part.lower</a:t>
            </a:r>
            <a:r>
              <a:rPr lang="en-US" altLang="zh-CN" dirty="0"/>
              <a:t>() == </a:t>
            </a:r>
            <a:r>
              <a:rPr lang="en-US" altLang="zh-CN" dirty="0" err="1"/>
              <a:t>src_part.lower</a:t>
            </a:r>
            <a:r>
              <a:rPr lang="en-US" altLang="zh-CN" dirty="0"/>
              <a:t>()</a:t>
            </a:r>
          </a:p>
          <a:p>
            <a:pPr lvl="1"/>
            <a:r>
              <a:rPr lang="en-US" altLang="zh-CN" dirty="0"/>
              <a:t>Unnecessary substitution:  </a:t>
            </a:r>
          </a:p>
          <a:p>
            <a:pPr lvl="2"/>
            <a:r>
              <a:rPr lang="en-US" altLang="zh-CN" b="1" dirty="0">
                <a:solidFill>
                  <a:srgbClr val="00B0F0"/>
                </a:solidFill>
              </a:rPr>
              <a:t>20+</a:t>
            </a:r>
            <a:r>
              <a:rPr lang="en-US" altLang="zh-CN" dirty="0"/>
              <a:t> / </a:t>
            </a:r>
            <a:r>
              <a:rPr lang="en-US" altLang="zh-CN" b="1" dirty="0">
                <a:solidFill>
                  <a:srgbClr val="00B050"/>
                </a:solidFill>
              </a:rPr>
              <a:t>110+ </a:t>
            </a:r>
            <a:r>
              <a:rPr lang="en-US" altLang="zh-CN" dirty="0"/>
              <a:t>in </a:t>
            </a:r>
            <a:r>
              <a:rPr lang="en-US" altLang="zh-CN" b="1" dirty="0">
                <a:solidFill>
                  <a:srgbClr val="00B0F0"/>
                </a:solidFill>
              </a:rPr>
              <a:t>test-s1</a:t>
            </a:r>
            <a:r>
              <a:rPr lang="en-US" altLang="zh-CN" dirty="0"/>
              <a:t> / </a:t>
            </a:r>
            <a:r>
              <a:rPr lang="en-US" altLang="zh-CN" b="1" dirty="0">
                <a:solidFill>
                  <a:srgbClr val="00B050"/>
                </a:solidFill>
              </a:rPr>
              <a:t>test-s2</a:t>
            </a:r>
          </a:p>
          <a:p>
            <a:pPr lvl="2"/>
            <a:r>
              <a:rPr lang="en-US" altLang="zh-CN" b="1" dirty="0">
                <a:solidFill>
                  <a:srgbClr val="00B0F0"/>
                </a:solidFill>
              </a:rPr>
              <a:t>+0.7 </a:t>
            </a:r>
            <a:r>
              <a:rPr lang="en-US" altLang="zh-CN" dirty="0"/>
              <a:t>/ </a:t>
            </a:r>
            <a:r>
              <a:rPr lang="en-US" altLang="zh-CN" b="1" dirty="0">
                <a:solidFill>
                  <a:srgbClr val="00B050"/>
                </a:solidFill>
              </a:rPr>
              <a:t>+0.8 </a:t>
            </a:r>
            <a:r>
              <a:rPr lang="en-US" altLang="zh-CN" b="1" dirty="0">
                <a:solidFill>
                  <a:schemeClr val="tx1"/>
                </a:solidFill>
              </a:rPr>
              <a:t>precision</a:t>
            </a:r>
            <a:r>
              <a:rPr lang="en-US" altLang="zh-CN" b="1" dirty="0">
                <a:solidFill>
                  <a:srgbClr val="00B050"/>
                </a:solidFill>
              </a:rPr>
              <a:t> </a:t>
            </a:r>
            <a:r>
              <a:rPr lang="en-US" altLang="zh-CN" dirty="0"/>
              <a:t>in </a:t>
            </a:r>
            <a:r>
              <a:rPr lang="en-US" altLang="zh-CN" b="1" dirty="0">
                <a:solidFill>
                  <a:srgbClr val="00B0F0"/>
                </a:solidFill>
              </a:rPr>
              <a:t>test-s1</a:t>
            </a:r>
            <a:r>
              <a:rPr lang="en-US" altLang="zh-CN" dirty="0"/>
              <a:t> / </a:t>
            </a:r>
            <a:r>
              <a:rPr lang="en-US" altLang="zh-CN" b="1" dirty="0">
                <a:solidFill>
                  <a:srgbClr val="00B050"/>
                </a:solidFill>
              </a:rPr>
              <a:t>test-s2</a:t>
            </a:r>
            <a:endParaRPr lang="en-US" altLang="zh-CN" dirty="0">
              <a:solidFill>
                <a:srgbClr val="00B050"/>
              </a:solidFill>
            </a:endParaRPr>
          </a:p>
          <a:p>
            <a:pPr lvl="2"/>
            <a:endParaRPr lang="en-US" altLang="zh-CN" dirty="0">
              <a:solidFill>
                <a:srgbClr val="00B050"/>
              </a:solidFill>
            </a:endParaRPr>
          </a:p>
          <a:p>
            <a:pPr lvl="1"/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A33D536-813B-C32F-06B1-C60EC7FBBE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6715"/>
          <a:stretch/>
        </p:blipFill>
        <p:spPr>
          <a:xfrm>
            <a:off x="413383" y="5251700"/>
            <a:ext cx="9490960" cy="123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751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7D3725-C876-4993-8D6B-2D780B375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Synthetic Data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E1915D7-3A51-1855-0A42-250D69ADA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4186897" cy="3880773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/>
              <a:t>Corpus:</a:t>
            </a:r>
            <a:r>
              <a:rPr lang="zh-CN" altLang="en-US" dirty="0"/>
              <a:t> </a:t>
            </a:r>
            <a:r>
              <a:rPr lang="en-US" altLang="zh-CN" dirty="0" err="1"/>
              <a:t>THUCNews</a:t>
            </a:r>
            <a:endParaRPr lang="en-US" altLang="zh-CN" dirty="0"/>
          </a:p>
          <a:p>
            <a:pPr lvl="1"/>
            <a:r>
              <a:rPr lang="en-US" altLang="zh-CN" dirty="0"/>
              <a:t>Original: 740,000 documents from 14 news categories</a:t>
            </a:r>
          </a:p>
          <a:p>
            <a:pPr lvl="1"/>
            <a:r>
              <a:rPr lang="en-US" altLang="zh-CN" dirty="0"/>
              <a:t>Selected: 5 million sentences</a:t>
            </a:r>
          </a:p>
          <a:p>
            <a:r>
              <a:rPr lang="en-US" altLang="zh-CN" dirty="0"/>
              <a:t>Corruption Methods:</a:t>
            </a:r>
          </a:p>
          <a:p>
            <a:pPr lvl="1"/>
            <a:r>
              <a:rPr lang="en-US" altLang="zh-CN" dirty="0"/>
              <a:t>For suitable sentences:</a:t>
            </a:r>
          </a:p>
          <a:p>
            <a:pPr lvl="2"/>
            <a:r>
              <a:rPr lang="en-US" altLang="zh-CN" dirty="0"/>
              <a:t>50% sentence-level noise</a:t>
            </a:r>
          </a:p>
          <a:p>
            <a:pPr lvl="2"/>
            <a:r>
              <a:rPr lang="en-US" altLang="zh-CN" dirty="0"/>
              <a:t>50% other</a:t>
            </a:r>
          </a:p>
          <a:p>
            <a:pPr lvl="1"/>
            <a:r>
              <a:rPr lang="en-US" altLang="zh-CN" dirty="0"/>
              <a:t>For n-grams in other sentences:</a:t>
            </a:r>
          </a:p>
          <a:p>
            <a:pPr lvl="2"/>
            <a:r>
              <a:rPr lang="en-US" altLang="zh-CN" dirty="0"/>
              <a:t>50% word-level</a:t>
            </a:r>
          </a:p>
          <a:p>
            <a:pPr lvl="2"/>
            <a:r>
              <a:rPr lang="en-US" altLang="zh-CN" dirty="0"/>
              <a:t>50% char-level</a:t>
            </a:r>
          </a:p>
          <a:p>
            <a:r>
              <a:rPr lang="en-US" altLang="zh-CN" dirty="0"/>
              <a:t>Significant improve on recall</a:t>
            </a:r>
          </a:p>
          <a:p>
            <a:endParaRPr lang="en-US" altLang="zh-CN" dirty="0"/>
          </a:p>
          <a:p>
            <a:pPr lvl="1"/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8A4CBBFA-0967-F2E4-C08D-E3F122959A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7301" y="485395"/>
            <a:ext cx="5114159" cy="3105291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5B477F7C-8126-734F-A750-DB6DC66AD6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6819" y="3779995"/>
            <a:ext cx="7502949" cy="2500983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4786E717-3E16-AA3C-CA47-6887B38211C8}"/>
              </a:ext>
            </a:extLst>
          </p:cNvPr>
          <p:cNvSpPr/>
          <p:nvPr/>
        </p:nvSpPr>
        <p:spPr>
          <a:xfrm>
            <a:off x="4491089" y="4873660"/>
            <a:ext cx="7292417" cy="34586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6BE18A8-3B1C-5F33-97C3-08D703D3A70E}"/>
              </a:ext>
            </a:extLst>
          </p:cNvPr>
          <p:cNvSpPr/>
          <p:nvPr/>
        </p:nvSpPr>
        <p:spPr>
          <a:xfrm>
            <a:off x="4491088" y="5787029"/>
            <a:ext cx="7292417" cy="34586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5094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42ACC1-1175-B4D9-2AA2-F65D25EEE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Ensemble methods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19AF21E-2310-6F6A-F14A-0469933CCC2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2160589"/>
                <a:ext cx="4441421" cy="3880773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dirty="0"/>
                  <a:t>Motivation:</a:t>
                </a:r>
              </a:p>
              <a:p>
                <a:pPr lvl="1"/>
                <a:r>
                  <a:rPr lang="en-US" altLang="zh-CN" dirty="0"/>
                  <a:t>Different models are good at correcting different types of errors</a:t>
                </a:r>
              </a:p>
              <a:p>
                <a:pPr lvl="1"/>
                <a:r>
                  <a:rPr lang="en-US" altLang="zh-CN" dirty="0"/>
                  <a:t>Improve precision (to improve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0.5</m:t>
                        </m:r>
                      </m:sub>
                    </m:sSub>
                  </m:oMath>
                </a14:m>
                <a:r>
                  <a:rPr lang="en-US" altLang="zh-CN" dirty="0"/>
                  <a:t> score)</a:t>
                </a:r>
              </a:p>
              <a:p>
                <a:r>
                  <a:rPr lang="en-US" altLang="zh-CN" dirty="0"/>
                  <a:t>Edit-level vote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𝐸𝑑𝑖𝑡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𝑠𝑡𝑎𝑟𝑡</m:t>
                        </m:r>
                        <m:r>
                          <m:rPr>
                            <m:lit/>
                          </m:rPr>
                          <a:rPr lang="en-US" altLang="zh-CN" b="0" i="1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𝑖𝑑𝑥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𝑒𝑛𝑑</m:t>
                        </m:r>
                        <m:r>
                          <m:rPr>
                            <m:lit/>
                          </m:rPr>
                          <a:rPr lang="en-US" altLang="zh-CN" b="0" i="1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𝑖𝑑𝑥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𝑐𝑜𝑡𝑒𝑛𝑡</m:t>
                        </m:r>
                      </m:e>
                    </m:d>
                  </m:oMath>
                </a14:m>
                <a:endParaRPr lang="en-US" altLang="zh-CN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𝑡h𝑟𝑒𝑠h𝑜𝑙𝑑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≥</m:t>
                    </m:r>
                    <m:box>
                      <m:box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#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𝑜𝑓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𝑚𝑜𝑑𝑒𝑙𝑠</m:t>
                            </m:r>
                          </m:num>
                          <m:den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altLang="zh-CN" dirty="0"/>
                  <a:t> (usually)</a:t>
                </a:r>
              </a:p>
              <a:p>
                <a:pPr lvl="1"/>
                <a:r>
                  <a:rPr lang="en-US" altLang="zh-CN" dirty="0"/>
                  <a:t>Conflict resolution</a:t>
                </a:r>
              </a:p>
              <a:p>
                <a:pPr lvl="1"/>
                <a:r>
                  <a:rPr lang="en-US" altLang="zh-CN" dirty="0"/>
                  <a:t>Pipeline ensemble</a:t>
                </a: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19AF21E-2310-6F6A-F14A-0469933CCC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160589"/>
                <a:ext cx="4441421" cy="3880773"/>
              </a:xfrm>
              <a:blipFill>
                <a:blip r:embed="rId2"/>
                <a:stretch>
                  <a:fillRect l="-274" t="-9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>
            <a:extLst>
              <a:ext uri="{FF2B5EF4-FFF2-40B4-BE49-F238E27FC236}">
                <a16:creationId xmlns:a16="http://schemas.microsoft.com/office/drawing/2014/main" id="{AC6D333C-63B8-2B8D-ADE9-38736DB8C5B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2168"/>
          <a:stretch/>
        </p:blipFill>
        <p:spPr>
          <a:xfrm>
            <a:off x="5352218" y="2823489"/>
            <a:ext cx="6566385" cy="1073753"/>
          </a:xfrm>
          <a:prstGeom prst="rect">
            <a:avLst/>
          </a:prstGeom>
        </p:spPr>
      </p:pic>
      <p:grpSp>
        <p:nvGrpSpPr>
          <p:cNvPr id="7" name="组合 6">
            <a:extLst>
              <a:ext uri="{FF2B5EF4-FFF2-40B4-BE49-F238E27FC236}">
                <a16:creationId xmlns:a16="http://schemas.microsoft.com/office/drawing/2014/main" id="{A4979E50-C18E-50CD-1848-2DC1C1352E6A}"/>
              </a:ext>
            </a:extLst>
          </p:cNvPr>
          <p:cNvGrpSpPr/>
          <p:nvPr/>
        </p:nvGrpSpPr>
        <p:grpSpPr>
          <a:xfrm>
            <a:off x="5342490" y="3980531"/>
            <a:ext cx="6594823" cy="1073753"/>
            <a:chOff x="5109027" y="3087442"/>
            <a:chExt cx="6594823" cy="1073753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C767923E-60B9-7BCF-F5F6-F914FC317FE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84095"/>
            <a:stretch/>
          </p:blipFill>
          <p:spPr>
            <a:xfrm>
              <a:off x="5109027" y="3087442"/>
              <a:ext cx="1805848" cy="1073753"/>
            </a:xfrm>
            <a:prstGeom prst="rect">
              <a:avLst/>
            </a:prstGeom>
          </p:spPr>
        </p:pic>
        <p:pic>
          <p:nvPicPr>
            <p:cNvPr id="6" name="图片 5">
              <a:extLst>
                <a:ext uri="{FF2B5EF4-FFF2-40B4-BE49-F238E27FC236}">
                  <a16:creationId xmlns:a16="http://schemas.microsoft.com/office/drawing/2014/main" id="{9DC2F4E1-3183-6007-6F96-9386351100E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57743" r="-1"/>
            <a:stretch/>
          </p:blipFill>
          <p:spPr>
            <a:xfrm>
              <a:off x="6905893" y="3087442"/>
              <a:ext cx="4797957" cy="10737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39377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CD65AD-4BAE-C799-628E-4C1DB008E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Pipeline Ensemble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66FB4F-706A-DC18-8B04-77531DAC2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2810584" cy="3880773"/>
          </a:xfrm>
        </p:spPr>
        <p:txBody>
          <a:bodyPr/>
          <a:lstStyle/>
          <a:p>
            <a:r>
              <a:rPr lang="en-US" altLang="zh-CN" dirty="0"/>
              <a:t>Same type of models:</a:t>
            </a:r>
          </a:p>
          <a:p>
            <a:pPr lvl="1"/>
            <a:r>
              <a:rPr lang="en-US" altLang="zh-CN" dirty="0"/>
              <a:t>Similar decisions</a:t>
            </a:r>
          </a:p>
          <a:p>
            <a:r>
              <a:rPr lang="en-US" altLang="zh-CN" dirty="0"/>
              <a:t>Seq2seq + seq2edit:</a:t>
            </a:r>
          </a:p>
          <a:p>
            <a:pPr lvl="1"/>
            <a:r>
              <a:rPr lang="en-US" altLang="zh-CN" dirty="0"/>
              <a:t>Different decisions</a:t>
            </a:r>
          </a:p>
          <a:p>
            <a:r>
              <a:rPr lang="en-US" altLang="zh-CN" dirty="0"/>
              <a:t>Pretrain:</a:t>
            </a:r>
          </a:p>
          <a:p>
            <a:pPr lvl="1"/>
            <a:r>
              <a:rPr lang="en-US" altLang="zh-CN" dirty="0"/>
              <a:t>Prefer to do more editing operation</a:t>
            </a:r>
          </a:p>
          <a:p>
            <a:pPr lvl="1"/>
            <a:r>
              <a:rPr lang="en-US" altLang="zh-CN" dirty="0"/>
              <a:t>Difference decision facing the same input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6F44BF10-7860-A243-B635-F51EE31A9D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28016" y="2309567"/>
            <a:ext cx="7755464" cy="331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637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DF475E-4064-6914-D797-6BC417DBA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Performance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95EA218-533E-8599-5786-82877DE0B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3847532" cy="3880773"/>
          </a:xfrm>
        </p:spPr>
        <p:txBody>
          <a:bodyPr>
            <a:normAutofit/>
          </a:bodyPr>
          <a:lstStyle/>
          <a:p>
            <a:r>
              <a:rPr lang="en-US" altLang="zh-CN" dirty="0"/>
              <a:t>Emb-i = BART-i + GECTOR-i</a:t>
            </a:r>
          </a:p>
          <a:p>
            <a:pPr lvl="1"/>
            <a:r>
              <a:rPr lang="en-US" altLang="zh-CN" dirty="0"/>
              <a:t>Num = 2, threshold = 2</a:t>
            </a:r>
          </a:p>
          <a:p>
            <a:r>
              <a:rPr lang="en-US" altLang="zh-CN" dirty="0"/>
              <a:t>PipeEmb-i = ensemble of Embs</a:t>
            </a:r>
          </a:p>
          <a:p>
            <a:pPr lvl="1"/>
            <a:r>
              <a:rPr lang="en-US" altLang="zh-CN" dirty="0"/>
              <a:t>Num = n, threshold = 1</a:t>
            </a:r>
          </a:p>
          <a:p>
            <a:pPr lvl="1"/>
            <a:r>
              <a:rPr lang="en-US" altLang="zh-CN" dirty="0"/>
              <a:t>PipeEmb-3: Emb-1</a:t>
            </a:r>
            <a:r>
              <a:rPr lang="zh-CN" altLang="en-US" dirty="0"/>
              <a:t>、</a:t>
            </a:r>
            <a:r>
              <a:rPr lang="en-US" altLang="zh-CN" dirty="0"/>
              <a:t>2</a:t>
            </a:r>
            <a:r>
              <a:rPr lang="zh-CN" altLang="en-US" dirty="0"/>
              <a:t>、</a:t>
            </a:r>
            <a:r>
              <a:rPr lang="en-US" altLang="zh-CN" dirty="0"/>
              <a:t>4</a:t>
            </a:r>
          </a:p>
          <a:p>
            <a:pPr lvl="1"/>
            <a:r>
              <a:rPr lang="en-US" altLang="zh-CN" dirty="0"/>
              <a:t>PipeEmb-4: Emb-1</a:t>
            </a:r>
            <a:r>
              <a:rPr lang="zh-CN" altLang="en-US" dirty="0"/>
              <a:t>、</a:t>
            </a:r>
            <a:r>
              <a:rPr lang="en-US" altLang="zh-CN" dirty="0"/>
              <a:t>2</a:t>
            </a:r>
            <a:r>
              <a:rPr lang="zh-CN" altLang="en-US" dirty="0"/>
              <a:t>、</a:t>
            </a:r>
            <a:r>
              <a:rPr lang="en-US" altLang="zh-CN" dirty="0"/>
              <a:t>4</a:t>
            </a:r>
            <a:r>
              <a:rPr lang="zh-CN" altLang="en-US" dirty="0"/>
              <a:t>、</a:t>
            </a:r>
            <a:r>
              <a:rPr lang="en-US" altLang="zh-CN" dirty="0"/>
              <a:t>5</a:t>
            </a:r>
          </a:p>
          <a:p>
            <a:r>
              <a:rPr lang="en-US" altLang="zh-CN" dirty="0"/>
              <a:t>Trade-off between precision and recall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D9350A8-CE30-8F95-CF51-DB90ECEEA3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16018" y="1591807"/>
            <a:ext cx="6845282" cy="4185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848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E2F66E-4446-F243-9FA3-9376173A0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Others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1296B8B-B964-B102-59BB-0D59FF509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805272" cy="3880773"/>
          </a:xfrm>
        </p:spPr>
        <p:txBody>
          <a:bodyPr>
            <a:normAutofit/>
          </a:bodyPr>
          <a:lstStyle/>
          <a:p>
            <a:r>
              <a:rPr lang="en-US" altLang="zh-CN" dirty="0"/>
              <a:t>Data augmentation: dropout-</a:t>
            </a:r>
            <a:r>
              <a:rPr lang="en-US" altLang="zh-CN" dirty="0" err="1"/>
              <a:t>src</a:t>
            </a:r>
            <a:r>
              <a:rPr lang="en-US" altLang="zh-CN" dirty="0"/>
              <a:t>, </a:t>
            </a:r>
            <a:r>
              <a:rPr lang="en-US" altLang="zh-CN" dirty="0" err="1"/>
              <a:t>MaskGEC</a:t>
            </a:r>
            <a:r>
              <a:rPr lang="en-US" altLang="zh-CN" dirty="0"/>
              <a:t>, …</a:t>
            </a:r>
          </a:p>
          <a:p>
            <a:pPr lvl="1"/>
            <a:r>
              <a:rPr lang="en-US" altLang="zh-CN" dirty="0"/>
              <a:t>Methods: improve the performance of single model, but higher overlap (over 80%)</a:t>
            </a:r>
          </a:p>
          <a:p>
            <a:r>
              <a:rPr lang="en-US" altLang="zh-CN" dirty="0"/>
              <a:t>Usage of PLM:</a:t>
            </a:r>
          </a:p>
          <a:p>
            <a:pPr lvl="1"/>
            <a:r>
              <a:rPr lang="en-US" altLang="zh-CN" dirty="0"/>
              <a:t>Select the most fluent sentence (evaluated by PPL) from candidates. </a:t>
            </a:r>
            <a:r>
              <a:rPr lang="en-US" altLang="zh-CN" dirty="0">
                <a:sym typeface="Wingdings" panose="05000000000000000000" pitchFamily="2" charset="2"/>
              </a:rPr>
              <a:t> not so good</a:t>
            </a:r>
            <a:endParaRPr lang="en-US" altLang="zh-CN" dirty="0"/>
          </a:p>
          <a:p>
            <a:pPr lvl="1"/>
            <a:r>
              <a:rPr lang="en-US" altLang="zh-CN" dirty="0"/>
              <a:t>Select the most appropriate edits (evaluated by PPL) from candidates. </a:t>
            </a:r>
            <a:r>
              <a:rPr lang="en-US" altLang="zh-CN" dirty="0">
                <a:sym typeface="Wingdings" panose="05000000000000000000" pitchFamily="2" charset="2"/>
              </a:rPr>
              <a:t> not so good</a:t>
            </a:r>
            <a:endParaRPr lang="en-US" altLang="zh-CN" dirty="0"/>
          </a:p>
          <a:p>
            <a:pPr lvl="1"/>
            <a:r>
              <a:rPr lang="en-US" altLang="zh-CN" dirty="0"/>
              <a:t>Select the worst edits (evaluated by change of PPL) from the whole generated sentence. </a:t>
            </a:r>
            <a:r>
              <a:rPr lang="en-US" altLang="zh-CN" dirty="0">
                <a:sym typeface="Wingdings" panose="05000000000000000000" pitchFamily="2" charset="2"/>
              </a:rPr>
              <a:t> tradeoff between precision and recall</a:t>
            </a:r>
            <a:endParaRPr lang="en-US" altLang="zh-CN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7C41CF8-E531-98A9-E5E8-5F31205F86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136" y="4780520"/>
            <a:ext cx="7865668" cy="1742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597089"/>
      </p:ext>
    </p:extLst>
  </p:cSld>
  <p:clrMapOvr>
    <a:masterClrMapping/>
  </p:clrMapOvr>
</p:sld>
</file>

<file path=ppt/theme/theme1.xml><?xml version="1.0" encoding="utf-8"?>
<a:theme xmlns:a="http://schemas.openxmlformats.org/drawingml/2006/main" name="平面">
  <a:themeElements>
    <a:clrScheme name="平面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平面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平面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397</TotalTime>
  <Words>530</Words>
  <Application>Microsoft Office PowerPoint</Application>
  <PresentationFormat>宽屏</PresentationFormat>
  <Paragraphs>82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Arial</vt:lpstr>
      <vt:lpstr>Cambria Math</vt:lpstr>
      <vt:lpstr>Trebuchet MS</vt:lpstr>
      <vt:lpstr>Wingdings 3</vt:lpstr>
      <vt:lpstr>平面</vt:lpstr>
      <vt:lpstr>针对语法纠错任务的细节处理、数据增强与模型集成</vt:lpstr>
      <vt:lpstr>Baseline Models</vt:lpstr>
      <vt:lpstr>Preprocess &amp; Postprocess</vt:lpstr>
      <vt:lpstr>Preprocess &amp; Postprocess</vt:lpstr>
      <vt:lpstr>Synthetic Data</vt:lpstr>
      <vt:lpstr>Ensemble methods</vt:lpstr>
      <vt:lpstr>Pipeline Ensemble</vt:lpstr>
      <vt:lpstr>Performance</vt:lpstr>
      <vt:lpstr>Others</vt:lpstr>
      <vt:lpstr>Q&amp;A</vt:lpstr>
      <vt:lpstr>Thanks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针对语法纠错任务的细节处理、数据增强与模型集成</dc:title>
  <dc:creator>修宇 吴</dc:creator>
  <cp:lastModifiedBy>修宇 吴</cp:lastModifiedBy>
  <cp:revision>11</cp:revision>
  <dcterms:created xsi:type="dcterms:W3CDTF">2022-10-28T14:40:45Z</dcterms:created>
  <dcterms:modified xsi:type="dcterms:W3CDTF">2022-10-29T10:17:48Z</dcterms:modified>
</cp:coreProperties>
</file>